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 id="2147483963" r:id="rId2"/>
  </p:sldMasterIdLst>
  <p:notesMasterIdLst>
    <p:notesMasterId r:id="rId26"/>
  </p:notesMasterIdLst>
  <p:sldIdLst>
    <p:sldId id="256" r:id="rId3"/>
    <p:sldId id="301" r:id="rId4"/>
    <p:sldId id="313" r:id="rId5"/>
    <p:sldId id="367" r:id="rId6"/>
    <p:sldId id="363" r:id="rId7"/>
    <p:sldId id="356" r:id="rId8"/>
    <p:sldId id="297" r:id="rId9"/>
    <p:sldId id="360" r:id="rId10"/>
    <p:sldId id="358" r:id="rId11"/>
    <p:sldId id="364" r:id="rId12"/>
    <p:sldId id="365" r:id="rId13"/>
    <p:sldId id="357" r:id="rId14"/>
    <p:sldId id="366" r:id="rId15"/>
    <p:sldId id="323" r:id="rId16"/>
    <p:sldId id="372" r:id="rId17"/>
    <p:sldId id="326" r:id="rId18"/>
    <p:sldId id="368" r:id="rId19"/>
    <p:sldId id="315" r:id="rId20"/>
    <p:sldId id="369" r:id="rId21"/>
    <p:sldId id="373" r:id="rId22"/>
    <p:sldId id="375" r:id="rId23"/>
    <p:sldId id="370" r:id="rId24"/>
    <p:sldId id="374" r:id="rId25"/>
  </p:sldIdLst>
  <p:sldSz cx="12188825"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683EB7B-6A2A-FD4A-9270-254626D48F17}">
          <p14:sldIdLst>
            <p14:sldId id="256"/>
            <p14:sldId id="301"/>
            <p14:sldId id="313"/>
            <p14:sldId id="367"/>
            <p14:sldId id="363"/>
            <p14:sldId id="356"/>
            <p14:sldId id="297"/>
            <p14:sldId id="360"/>
            <p14:sldId id="358"/>
            <p14:sldId id="364"/>
            <p14:sldId id="365"/>
            <p14:sldId id="357"/>
            <p14:sldId id="366"/>
            <p14:sldId id="323"/>
            <p14:sldId id="372"/>
            <p14:sldId id="326"/>
            <p14:sldId id="368"/>
            <p14:sldId id="315"/>
            <p14:sldId id="369"/>
            <p14:sldId id="373"/>
            <p14:sldId id="375"/>
            <p14:sldId id="370"/>
            <p14:sldId id="374"/>
          </p14:sldIdLst>
        </p14:section>
      </p14:sectionLst>
    </p:ex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64"/>
    <p:restoredTop sz="94708"/>
  </p:normalViewPr>
  <p:slideViewPr>
    <p:cSldViewPr snapToGrid="0" snapToObjects="1">
      <p:cViewPr varScale="1">
        <p:scale>
          <a:sx n="136" d="100"/>
          <a:sy n="136" d="100"/>
        </p:scale>
        <p:origin x="376" y="200"/>
      </p:cViewPr>
      <p:guideLst>
        <p:guide orient="horz" pos="2160"/>
        <p:guide pos="3839"/>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DA6CAF-3F0B-5047-A32C-33EF2AFA25E9}" type="datetimeFigureOut">
              <a:rPr lang="en-US" smtClean="0"/>
              <a:t>11/21/19</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31B171-65C1-FD41-998C-7EF4CA8DBE7E}" type="slidenum">
              <a:rPr lang="en-US" smtClean="0"/>
              <a:t>‹#›</a:t>
            </a:fld>
            <a:endParaRPr lang="en-US"/>
          </a:p>
        </p:txBody>
      </p:sp>
    </p:spTree>
    <p:extLst>
      <p:ext uri="{BB962C8B-B14F-4D97-AF65-F5344CB8AC3E}">
        <p14:creationId xmlns:p14="http://schemas.microsoft.com/office/powerpoint/2010/main" val="1825206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Shape 401"/>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1B171-65C1-FD41-998C-7EF4CA8DBE7E}" type="slidenum">
              <a:rPr lang="en-US" smtClean="0"/>
              <a:t>6</a:t>
            </a:fld>
            <a:endParaRPr lang="en-US"/>
          </a:p>
        </p:txBody>
      </p:sp>
    </p:spTree>
    <p:extLst>
      <p:ext uri="{BB962C8B-B14F-4D97-AF65-F5344CB8AC3E}">
        <p14:creationId xmlns:p14="http://schemas.microsoft.com/office/powerpoint/2010/main" val="3917464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Shape 31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Shape 319"/>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79326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1B171-65C1-FD41-998C-7EF4CA8DBE7E}" type="slidenum">
              <a:rPr lang="en-US" smtClean="0"/>
              <a:t>9</a:t>
            </a:fld>
            <a:endParaRPr lang="en-US"/>
          </a:p>
        </p:txBody>
      </p:sp>
    </p:spTree>
    <p:extLst>
      <p:ext uri="{BB962C8B-B14F-4D97-AF65-F5344CB8AC3E}">
        <p14:creationId xmlns:p14="http://schemas.microsoft.com/office/powerpoint/2010/main" val="3148279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1B171-65C1-FD41-998C-7EF4CA8DBE7E}" type="slidenum">
              <a:rPr lang="en-US" smtClean="0"/>
              <a:t>12</a:t>
            </a:fld>
            <a:endParaRPr lang="en-US"/>
          </a:p>
        </p:txBody>
      </p:sp>
    </p:spTree>
    <p:extLst>
      <p:ext uri="{BB962C8B-B14F-4D97-AF65-F5344CB8AC3E}">
        <p14:creationId xmlns:p14="http://schemas.microsoft.com/office/powerpoint/2010/main" val="3779920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Shape 5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8" name="Shape 55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59" name="Shape 559"/>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3" name="Shape 46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png"/><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age">
    <p:spTree>
      <p:nvGrpSpPr>
        <p:cNvPr id="1" name=""/>
        <p:cNvGrpSpPr/>
        <p:nvPr/>
      </p:nvGrpSpPr>
      <p:grpSpPr>
        <a:xfrm>
          <a:off x="0" y="0"/>
          <a:ext cx="0" cy="0"/>
          <a:chOff x="0" y="0"/>
          <a:chExt cx="0" cy="0"/>
        </a:xfrm>
      </p:grpSpPr>
      <p:pic>
        <p:nvPicPr>
          <p:cNvPr id="12" name="Picture 11" descr="building-1132207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 y="0"/>
            <a:ext cx="12188825" cy="6858000"/>
          </a:xfrm>
          <a:prstGeom prst="rect">
            <a:avLst/>
          </a:prstGeom>
        </p:spPr>
      </p:pic>
      <p:sp>
        <p:nvSpPr>
          <p:cNvPr id="13" name="Rectangle 12"/>
          <p:cNvSpPr/>
          <p:nvPr/>
        </p:nvSpPr>
        <p:spPr bwMode="auto">
          <a:xfrm>
            <a:off x="-1" y="2085"/>
            <a:ext cx="12188824" cy="6858001"/>
          </a:xfrm>
          <a:prstGeom prst="rect">
            <a:avLst/>
          </a:prstGeom>
          <a:solidFill>
            <a:schemeClr val="tx1">
              <a:alpha val="60000"/>
            </a:schemeClr>
          </a:solidFill>
          <a:ln w="9525" algn="ctr">
            <a:noFill/>
            <a:round/>
            <a:headEnd/>
            <a:tailEnd/>
          </a:ln>
        </p:spPr>
        <p:txBody>
          <a:bodyPr rtlCol="0" anchor="ctr"/>
          <a:lstStyle/>
          <a:p>
            <a:pPr algn="ctr" eaLnBrk="0" hangingPunct="0"/>
            <a:endParaRPr lang="en-US" dirty="0">
              <a:solidFill>
                <a:srgbClr val="FFFFFF"/>
              </a:solidFill>
            </a:endParaRPr>
          </a:p>
        </p:txBody>
      </p:sp>
      <p:sp>
        <p:nvSpPr>
          <p:cNvPr id="14" name="Rectangle 13"/>
          <p:cNvSpPr/>
          <p:nvPr/>
        </p:nvSpPr>
        <p:spPr bwMode="auto">
          <a:xfrm>
            <a:off x="8627905" y="1692340"/>
            <a:ext cx="3560810" cy="1235809"/>
          </a:xfrm>
          <a:prstGeom prst="rect">
            <a:avLst/>
          </a:prstGeom>
          <a:solidFill>
            <a:srgbClr val="BA0C28"/>
          </a:solidFill>
          <a:ln w="9525" algn="ctr">
            <a:noFill/>
            <a:round/>
            <a:headEnd/>
            <a:tailEnd/>
          </a:ln>
        </p:spPr>
        <p:txBody>
          <a:bodyPr rtlCol="0" anchor="ctr"/>
          <a:lstStyle/>
          <a:p>
            <a:pPr algn="ctr" eaLnBrk="0" hangingPunct="0"/>
            <a:endParaRPr lang="en-US" dirty="0">
              <a:solidFill>
                <a:srgbClr val="FFFFFF"/>
              </a:solidFill>
            </a:endParaRPr>
          </a:p>
        </p:txBody>
      </p:sp>
      <p:cxnSp>
        <p:nvCxnSpPr>
          <p:cNvPr id="15" name="Straight Connector 14"/>
          <p:cNvCxnSpPr/>
          <p:nvPr/>
        </p:nvCxnSpPr>
        <p:spPr bwMode="auto">
          <a:xfrm>
            <a:off x="8627905" y="0"/>
            <a:ext cx="0" cy="6858000"/>
          </a:xfrm>
          <a:prstGeom prst="line">
            <a:avLst/>
          </a:prstGeom>
          <a:noFill/>
          <a:ln w="25400" algn="ctr">
            <a:solidFill>
              <a:schemeClr val="bg1"/>
            </a:solidFill>
            <a:round/>
            <a:headEnd/>
            <a:tailEnd/>
          </a:ln>
        </p:spPr>
      </p:cxnSp>
      <p:pic>
        <p:nvPicPr>
          <p:cNvPr id="16" name="Picture 15" descr="MapR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46594" y="2006755"/>
            <a:ext cx="2649062" cy="575470"/>
          </a:xfrm>
          <a:prstGeom prst="rect">
            <a:avLst/>
          </a:prstGeom>
        </p:spPr>
      </p:pic>
      <p:cxnSp>
        <p:nvCxnSpPr>
          <p:cNvPr id="17" name="Straight Connector 16"/>
          <p:cNvCxnSpPr/>
          <p:nvPr/>
        </p:nvCxnSpPr>
        <p:spPr bwMode="auto">
          <a:xfrm>
            <a:off x="-110" y="4945468"/>
            <a:ext cx="8628015" cy="40870"/>
          </a:xfrm>
          <a:prstGeom prst="line">
            <a:avLst/>
          </a:prstGeom>
          <a:noFill/>
          <a:ln w="25400" algn="ctr">
            <a:solidFill>
              <a:schemeClr val="bg1"/>
            </a:solidFill>
            <a:round/>
            <a:headEnd/>
            <a:tailEnd/>
          </a:ln>
        </p:spPr>
      </p:cxnSp>
      <p:cxnSp>
        <p:nvCxnSpPr>
          <p:cNvPr id="18" name="Straight Connector 17"/>
          <p:cNvCxnSpPr/>
          <p:nvPr/>
        </p:nvCxnSpPr>
        <p:spPr bwMode="auto">
          <a:xfrm>
            <a:off x="8627905" y="1671634"/>
            <a:ext cx="3560810" cy="6"/>
          </a:xfrm>
          <a:prstGeom prst="line">
            <a:avLst/>
          </a:prstGeom>
          <a:noFill/>
          <a:ln w="25400" algn="ctr">
            <a:solidFill>
              <a:schemeClr val="bg1"/>
            </a:solidFill>
            <a:round/>
            <a:headEnd/>
            <a:tailEnd/>
          </a:ln>
        </p:spPr>
      </p:cxnSp>
      <p:cxnSp>
        <p:nvCxnSpPr>
          <p:cNvPr id="19" name="Straight Connector 18"/>
          <p:cNvCxnSpPr/>
          <p:nvPr/>
        </p:nvCxnSpPr>
        <p:spPr bwMode="auto">
          <a:xfrm>
            <a:off x="8627905" y="2928143"/>
            <a:ext cx="3560810" cy="6"/>
          </a:xfrm>
          <a:prstGeom prst="line">
            <a:avLst/>
          </a:prstGeom>
          <a:noFill/>
          <a:ln w="25400" algn="ctr">
            <a:solidFill>
              <a:schemeClr val="bg1"/>
            </a:solidFill>
            <a:round/>
            <a:headEnd/>
            <a:tailEnd/>
          </a:ln>
        </p:spPr>
      </p:cxnSp>
      <p:sp>
        <p:nvSpPr>
          <p:cNvPr id="20" name="Text Placeholder 16"/>
          <p:cNvSpPr>
            <a:spLocks noGrp="1"/>
          </p:cNvSpPr>
          <p:nvPr>
            <p:ph type="body" sz="quarter" idx="11" hasCustomPrompt="1"/>
          </p:nvPr>
        </p:nvSpPr>
        <p:spPr>
          <a:xfrm>
            <a:off x="552744" y="5253741"/>
            <a:ext cx="6425841" cy="943232"/>
          </a:xfrm>
          <a:ln>
            <a:noFill/>
          </a:ln>
        </p:spPr>
        <p:txBody>
          <a:bodyPr>
            <a:noAutofit/>
          </a:bodyPr>
          <a:lstStyle>
            <a:lvl1pPr marL="0" indent="0">
              <a:buFont typeface="Arial" panose="020B0604020202020204" pitchFamily="34" charset="0"/>
              <a:buNone/>
              <a:defRPr sz="2400" b="1" baseline="0">
                <a:solidFill>
                  <a:schemeClr val="bg1">
                    <a:alpha val="90000"/>
                  </a:schemeClr>
                </a:solidFill>
                <a:latin typeface="Arial"/>
                <a:cs typeface="Arial"/>
              </a:defRPr>
            </a:lvl1pPr>
            <a:lvl2pPr marL="0" indent="0">
              <a:buFont typeface="Arial" panose="020B0604020202020204" pitchFamily="34" charset="0"/>
              <a:buNone/>
              <a:defRPr>
                <a:solidFill>
                  <a:schemeClr val="bg1"/>
                </a:solidFill>
              </a:defRPr>
            </a:lvl2pPr>
            <a:lvl3pPr marL="0" indent="0">
              <a:buNone/>
              <a:defRPr>
                <a:solidFill>
                  <a:schemeClr val="bg1"/>
                </a:solidFill>
              </a:defRPr>
            </a:lvl3pPr>
            <a:lvl4pPr marL="228591" indent="0">
              <a:buNone/>
              <a:defRPr>
                <a:solidFill>
                  <a:schemeClr val="bg1"/>
                </a:solidFill>
              </a:defRPr>
            </a:lvl4pPr>
            <a:lvl5pPr>
              <a:buNone/>
              <a:defRPr>
                <a:solidFill>
                  <a:schemeClr val="bg1"/>
                </a:solidFill>
              </a:defRPr>
            </a:lvl5pPr>
          </a:lstStyle>
          <a:p>
            <a:pPr lvl="0"/>
            <a:r>
              <a:rPr lang="en-US" dirty="0"/>
              <a:t>Speaker Name</a:t>
            </a:r>
          </a:p>
          <a:p>
            <a:pPr lvl="0"/>
            <a:r>
              <a:rPr lang="en-US" dirty="0"/>
              <a:t>Date</a:t>
            </a:r>
          </a:p>
        </p:txBody>
      </p:sp>
      <p:sp>
        <p:nvSpPr>
          <p:cNvPr id="22" name="Text Placeholder 17"/>
          <p:cNvSpPr>
            <a:spLocks noGrp="1"/>
          </p:cNvSpPr>
          <p:nvPr>
            <p:ph type="body" sz="quarter" idx="10" hasCustomPrompt="1"/>
          </p:nvPr>
        </p:nvSpPr>
        <p:spPr bwMode="black">
          <a:xfrm>
            <a:off x="552744" y="1936980"/>
            <a:ext cx="6425841" cy="2225798"/>
          </a:xfrm>
          <a:ln>
            <a:noFill/>
          </a:ln>
        </p:spPr>
        <p:txBody>
          <a:bodyPr anchor="t" anchorCtr="0">
            <a:normAutofit/>
          </a:bodyPr>
          <a:lstStyle>
            <a:lvl1pPr marL="0" indent="0" algn="l">
              <a:buNone/>
              <a:tabLst>
                <a:tab pos="2916116" algn="l"/>
              </a:tabLst>
              <a:defRPr sz="3600" b="1">
                <a:solidFill>
                  <a:schemeClr val="bg1"/>
                </a:solidFill>
                <a:latin typeface="Arial"/>
                <a:cs typeface="Arial"/>
              </a:defRPr>
            </a:lvl1pPr>
            <a:lvl2pPr marL="0" indent="0">
              <a:buNone/>
              <a:defRPr sz="2400">
                <a:solidFill>
                  <a:schemeClr val="bg1"/>
                </a:solidFill>
                <a:latin typeface="+mn-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TITLE GOES HERE</a:t>
            </a:r>
          </a:p>
        </p:txBody>
      </p:sp>
    </p:spTree>
    <p:extLst>
      <p:ext uri="{BB962C8B-B14F-4D97-AF65-F5344CB8AC3E}">
        <p14:creationId xmlns:p14="http://schemas.microsoft.com/office/powerpoint/2010/main" val="388097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ransition Slide">
    <p:spTree>
      <p:nvGrpSpPr>
        <p:cNvPr id="1" name=""/>
        <p:cNvGrpSpPr/>
        <p:nvPr/>
      </p:nvGrpSpPr>
      <p:grpSpPr>
        <a:xfrm>
          <a:off x="0" y="0"/>
          <a:ext cx="0" cy="0"/>
          <a:chOff x="0" y="0"/>
          <a:chExt cx="0" cy="0"/>
        </a:xfrm>
      </p:grpSpPr>
      <p:pic>
        <p:nvPicPr>
          <p:cNvPr id="10" name="Picture 9" descr="GettyImages-164456141_Red-01.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188825" cy="6499387"/>
          </a:xfrm>
          <a:prstGeom prst="rect">
            <a:avLst/>
          </a:prstGeom>
        </p:spPr>
      </p:pic>
      <p:sp>
        <p:nvSpPr>
          <p:cNvPr id="84" name="TextBox 83" hidden="1"/>
          <p:cNvSpPr txBox="1"/>
          <p:nvPr/>
        </p:nvSpPr>
        <p:spPr>
          <a:xfrm>
            <a:off x="11621914" y="6639465"/>
            <a:ext cx="109712"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sp>
        <p:nvSpPr>
          <p:cNvPr id="3" name="Text Placeholder 2"/>
          <p:cNvSpPr>
            <a:spLocks noGrp="1"/>
          </p:cNvSpPr>
          <p:nvPr>
            <p:ph type="body" sz="quarter" idx="10" hasCustomPrompt="1"/>
          </p:nvPr>
        </p:nvSpPr>
        <p:spPr>
          <a:xfrm>
            <a:off x="716096" y="2909235"/>
            <a:ext cx="9763031" cy="643253"/>
          </a:xfrm>
        </p:spPr>
        <p:txBody>
          <a:bodyPr anchor="ctr">
            <a:noAutofit/>
          </a:bodyPr>
          <a:lstStyle>
            <a:lvl1pPr marL="0" indent="0" algn="l" defTabSz="914361" rtl="0" eaLnBrk="1" latinLnBrk="0" hangingPunct="1">
              <a:lnSpc>
                <a:spcPct val="95000"/>
              </a:lnSpc>
              <a:spcBef>
                <a:spcPts val="0"/>
              </a:spcBef>
              <a:buNone/>
              <a:defRPr lang="en-US" sz="3800" b="1" kern="1200" baseline="0" dirty="0" smtClean="0">
                <a:solidFill>
                  <a:schemeClr val="bg1"/>
                </a:solidFill>
                <a:latin typeface="Arial"/>
                <a:ea typeface="+mn-ea"/>
                <a:cs typeface="Arial"/>
              </a:defRPr>
            </a:lvl1pPr>
          </a:lstStyle>
          <a:p>
            <a:pPr lvl="0"/>
            <a:r>
              <a:rPr lang="en-US" dirty="0"/>
              <a:t>TRANSITION SLIDE OPTION 1</a:t>
            </a:r>
          </a:p>
        </p:txBody>
      </p:sp>
      <p:sp>
        <p:nvSpPr>
          <p:cNvPr id="12" name="TextBox 11" hidden="1"/>
          <p:cNvSpPr txBox="1"/>
          <p:nvPr/>
        </p:nvSpPr>
        <p:spPr>
          <a:xfrm>
            <a:off x="11621914" y="6639465"/>
            <a:ext cx="109712"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cxnSp>
        <p:nvCxnSpPr>
          <p:cNvPr id="5" name="Straight Connector 4"/>
          <p:cNvCxnSpPr/>
          <p:nvPr/>
        </p:nvCxnSpPr>
        <p:spPr bwMode="auto">
          <a:xfrm>
            <a:off x="8326219" y="0"/>
            <a:ext cx="0" cy="6499386"/>
          </a:xfrm>
          <a:prstGeom prst="line">
            <a:avLst/>
          </a:prstGeom>
          <a:noFill/>
          <a:ln w="25400" algn="ctr">
            <a:solidFill>
              <a:schemeClr val="bg1"/>
            </a:solidFill>
            <a:round/>
            <a:headEnd/>
            <a:tailEnd/>
          </a:ln>
        </p:spPr>
      </p:cxnSp>
      <p:cxnSp>
        <p:nvCxnSpPr>
          <p:cNvPr id="6" name="Straight Connector 5"/>
          <p:cNvCxnSpPr/>
          <p:nvPr/>
        </p:nvCxnSpPr>
        <p:spPr bwMode="auto">
          <a:xfrm>
            <a:off x="8326219" y="1931243"/>
            <a:ext cx="3862606" cy="0"/>
          </a:xfrm>
          <a:prstGeom prst="line">
            <a:avLst/>
          </a:prstGeom>
          <a:noFill/>
          <a:ln w="25400" algn="ctr">
            <a:solidFill>
              <a:schemeClr val="bg1"/>
            </a:solidFill>
            <a:round/>
            <a:headEnd/>
            <a:tailEnd/>
          </a:ln>
        </p:spPr>
      </p:cxnSp>
      <p:cxnSp>
        <p:nvCxnSpPr>
          <p:cNvPr id="7" name="Straight Connector 6"/>
          <p:cNvCxnSpPr/>
          <p:nvPr/>
        </p:nvCxnSpPr>
        <p:spPr bwMode="auto">
          <a:xfrm>
            <a:off x="0" y="4984497"/>
            <a:ext cx="8326219" cy="0"/>
          </a:xfrm>
          <a:prstGeom prst="line">
            <a:avLst/>
          </a:prstGeom>
          <a:noFill/>
          <a:ln w="25400" algn="ctr">
            <a:solidFill>
              <a:schemeClr val="bg1"/>
            </a:solidFill>
            <a:round/>
            <a:headEnd/>
            <a:tailEnd/>
          </a:ln>
        </p:spPr>
      </p:cxnSp>
      <p:cxnSp>
        <p:nvCxnSpPr>
          <p:cNvPr id="9" name="Straight Connector 8"/>
          <p:cNvCxnSpPr/>
          <p:nvPr/>
        </p:nvCxnSpPr>
        <p:spPr bwMode="auto">
          <a:xfrm>
            <a:off x="8326219" y="3812951"/>
            <a:ext cx="3862606" cy="0"/>
          </a:xfrm>
          <a:prstGeom prst="line">
            <a:avLst/>
          </a:prstGeom>
          <a:noFill/>
          <a:ln w="25400" algn="ctr">
            <a:solidFill>
              <a:schemeClr val="bg1"/>
            </a:solidFill>
            <a:round/>
            <a:headEnd/>
            <a:tailEnd/>
          </a:ln>
        </p:spPr>
      </p:cxnSp>
      <p:cxnSp>
        <p:nvCxnSpPr>
          <p:cNvPr id="13" name="Straight Connector 12"/>
          <p:cNvCxnSpPr/>
          <p:nvPr/>
        </p:nvCxnSpPr>
        <p:spPr bwMode="auto">
          <a:xfrm>
            <a:off x="0" y="6499386"/>
            <a:ext cx="12188825" cy="0"/>
          </a:xfrm>
          <a:prstGeom prst="line">
            <a:avLst/>
          </a:prstGeom>
          <a:noFill/>
          <a:ln w="25400" algn="ctr">
            <a:solidFill>
              <a:srgbClr val="FFFFFF"/>
            </a:solidFill>
            <a:round/>
            <a:headEnd/>
            <a:tailEnd/>
          </a:ln>
        </p:spPr>
      </p:cxnSp>
      <p:pic>
        <p:nvPicPr>
          <p:cNvPr id="19" name="Picture 18" descr="DifferentThanOthers-0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15986" y="5553111"/>
            <a:ext cx="1367763" cy="573054"/>
          </a:xfrm>
          <a:prstGeom prst="rect">
            <a:avLst/>
          </a:prstGeom>
        </p:spPr>
      </p:pic>
      <p:cxnSp>
        <p:nvCxnSpPr>
          <p:cNvPr id="22" name="Straight Connector 21"/>
          <p:cNvCxnSpPr/>
          <p:nvPr/>
        </p:nvCxnSpPr>
        <p:spPr bwMode="auto">
          <a:xfrm>
            <a:off x="11188757" y="1931243"/>
            <a:ext cx="0" cy="1881708"/>
          </a:xfrm>
          <a:prstGeom prst="line">
            <a:avLst/>
          </a:prstGeom>
          <a:noFill/>
          <a:ln w="25400" algn="ctr">
            <a:solidFill>
              <a:schemeClr val="bg1"/>
            </a:solidFill>
            <a:round/>
            <a:headEnd/>
            <a:tailEnd/>
          </a:ln>
        </p:spPr>
      </p:cxnSp>
      <p:sp>
        <p:nvSpPr>
          <p:cNvPr id="14" name="Rectangle 13"/>
          <p:cNvSpPr/>
          <p:nvPr userDrawn="1"/>
        </p:nvSpPr>
        <p:spPr>
          <a:xfrm>
            <a:off x="0" y="0"/>
            <a:ext cx="12188825" cy="6858000"/>
          </a:xfrm>
          <a:prstGeom prst="rect">
            <a:avLst/>
          </a:prstGeom>
          <a:gradFill flip="none" rotWithShape="1">
            <a:gsLst>
              <a:gs pos="100000">
                <a:srgbClr val="34617C"/>
              </a:gs>
              <a:gs pos="1250">
                <a:srgbClr val="4887AE"/>
              </a:gs>
              <a:gs pos="32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b="1" dirty="0"/>
          </a:p>
        </p:txBody>
      </p:sp>
      <p:pic>
        <p:nvPicPr>
          <p:cNvPr id="15" name="Picture 2"/>
          <p:cNvPicPr>
            <a:picLocks noChangeAspect="1" noChangeArrowheads="1"/>
          </p:cNvPicPr>
          <p:nvPr userDrawn="1"/>
        </p:nvPicPr>
        <p:blipFill rotWithShape="1">
          <a:blip r:embed="rId4" cstate="print">
            <a:extLst>
              <a:ext uri="{28A0092B-C50C-407E-A947-70E740481C1C}">
                <a14:useLocalDpi xmlns:a14="http://schemas.microsoft.com/office/drawing/2010/main"/>
              </a:ext>
            </a:extLst>
          </a:blip>
          <a:srcRect t="-42998"/>
          <a:stretch/>
        </p:blipFill>
        <p:spPr bwMode="auto">
          <a:xfrm>
            <a:off x="-1197" y="1"/>
            <a:ext cx="12188825" cy="68580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6" name="TextBox 15" hidden="1"/>
          <p:cNvSpPr txBox="1"/>
          <p:nvPr userDrawn="1"/>
        </p:nvSpPr>
        <p:spPr>
          <a:xfrm>
            <a:off x="11621914" y="6639465"/>
            <a:ext cx="109712"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pic>
        <p:nvPicPr>
          <p:cNvPr id="17" name="Picture 2" descr="C:\Users\Annette.DUARTE\Desktop\MapR\PNG\white_lines.png"/>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flipH="1">
            <a:off x="9957291" y="757857"/>
            <a:ext cx="2230338" cy="2230339"/>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17" descr="MapR006_DphIV_app_ppt_elephant_rgb128-161-182.eps"/>
          <p:cNvPicPr>
            <a:picLocks noChangeAspect="1"/>
          </p:cNvPicPr>
          <p:nvPr userDrawn="1"/>
        </p:nvPicPr>
        <p:blipFill>
          <a:blip r:embed="rId6">
            <a:duotone>
              <a:prstClr val="black"/>
              <a:srgbClr val="3B6E8E">
                <a:tint val="45000"/>
                <a:satMod val="400000"/>
              </a:srgbClr>
            </a:duotone>
            <a:lum bright="100000"/>
            <a:extLst>
              <a:ext uri="{28A0092B-C50C-407E-A947-70E740481C1C}">
                <a14:useLocalDpi xmlns:a14="http://schemas.microsoft.com/office/drawing/2010/main"/>
              </a:ext>
            </a:extLst>
          </a:blip>
          <a:stretch>
            <a:fillRect/>
          </a:stretch>
        </p:blipFill>
        <p:spPr>
          <a:xfrm>
            <a:off x="385761" y="6445252"/>
            <a:ext cx="424174" cy="277641"/>
          </a:xfrm>
          <a:prstGeom prst="rect">
            <a:avLst/>
          </a:prstGeom>
        </p:spPr>
      </p:pic>
      <p:sp>
        <p:nvSpPr>
          <p:cNvPr id="20" name="TextBox 19"/>
          <p:cNvSpPr txBox="1"/>
          <p:nvPr userDrawn="1"/>
        </p:nvSpPr>
        <p:spPr>
          <a:xfrm>
            <a:off x="8462963" y="6540138"/>
            <a:ext cx="2360059" cy="143629"/>
          </a:xfrm>
          <a:prstGeom prst="rect">
            <a:avLst/>
          </a:prstGeom>
          <a:noFill/>
        </p:spPr>
        <p:txBody>
          <a:bodyPr wrap="square" lIns="0" tIns="0" rIns="0" bIns="0" rtlCol="0">
            <a:spAutoFit/>
          </a:bodyPr>
          <a:lstStyle/>
          <a:p>
            <a:pPr algn="r"/>
            <a:r>
              <a:rPr lang="en-US" sz="900" dirty="0">
                <a:solidFill>
                  <a:schemeClr val="bg1"/>
                </a:solidFill>
                <a:latin typeface="+mn-lt"/>
              </a:rPr>
              <a:t>© 2014 MapR Technologies</a:t>
            </a:r>
          </a:p>
        </p:txBody>
      </p:sp>
      <p:pic>
        <p:nvPicPr>
          <p:cNvPr id="21" name="Picture 20" descr="MapR006_DphIV_app_ppt_logotype_rgbRED_noBox.eps"/>
          <p:cNvPicPr>
            <a:picLocks noChangeAspect="1"/>
          </p:cNvPicPr>
          <p:nvPr userDrawn="1"/>
        </p:nvPicPr>
        <p:blipFill>
          <a:blip r:embed="rId7" cstate="print">
            <a:lum bright="100000"/>
            <a:extLst>
              <a:ext uri="{28A0092B-C50C-407E-A947-70E740481C1C}">
                <a14:useLocalDpi xmlns:a14="http://schemas.microsoft.com/office/drawing/2010/main"/>
              </a:ext>
            </a:extLst>
          </a:blip>
          <a:stretch>
            <a:fillRect/>
          </a:stretch>
        </p:blipFill>
        <p:spPr>
          <a:xfrm>
            <a:off x="10972800" y="6516370"/>
            <a:ext cx="831850" cy="212543"/>
          </a:xfrm>
          <a:prstGeom prst="rect">
            <a:avLst/>
          </a:prstGeom>
        </p:spPr>
      </p:pic>
    </p:spTree>
    <p:extLst>
      <p:ext uri="{BB962C8B-B14F-4D97-AF65-F5344CB8AC3E}">
        <p14:creationId xmlns:p14="http://schemas.microsoft.com/office/powerpoint/2010/main" val="32605399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de Exam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772121" y="1198166"/>
            <a:ext cx="11010998" cy="4927999"/>
          </a:xfrm>
          <a:solidFill>
            <a:srgbClr val="CCCCCC"/>
          </a:solidFill>
          <a:ln w="28575" cmpd="sng">
            <a:noFill/>
          </a:ln>
        </p:spPr>
        <p:txBody>
          <a:bodyPr>
            <a:normAutofit/>
          </a:bodyPr>
          <a:lstStyle>
            <a:lvl1pPr marL="0" indent="0">
              <a:buNone/>
              <a:defRPr sz="2400" b="0">
                <a:solidFill>
                  <a:srgbClr val="000000"/>
                </a:solidFill>
                <a:latin typeface="Arial"/>
                <a:cs typeface="Arial"/>
              </a:defRPr>
            </a:lvl1pPr>
            <a:lvl2pPr>
              <a:defRPr>
                <a:solidFill>
                  <a:schemeClr val="tx2"/>
                </a:solidFill>
                <a:latin typeface="Georgia"/>
                <a:cs typeface="Georgia"/>
              </a:defRPr>
            </a:lvl2pPr>
            <a:lvl3pPr>
              <a:defRPr>
                <a:solidFill>
                  <a:schemeClr val="tx2"/>
                </a:solidFill>
                <a:latin typeface="Georgia"/>
                <a:cs typeface="Georgia"/>
              </a:defRPr>
            </a:lvl3pPr>
            <a:lvl4pPr>
              <a:defRPr>
                <a:solidFill>
                  <a:schemeClr val="tx2"/>
                </a:solidFill>
                <a:latin typeface="Georgia"/>
                <a:cs typeface="Georgia"/>
              </a:defRPr>
            </a:lvl4pPr>
            <a:lvl5pPr>
              <a:defRPr>
                <a:solidFill>
                  <a:schemeClr val="tx2"/>
                </a:solidFill>
                <a:latin typeface="Georgia"/>
                <a:cs typeface="Georgia"/>
              </a:defRPr>
            </a:lvl5pPr>
          </a:lstStyle>
          <a:p>
            <a:pPr lvl="0"/>
            <a:r>
              <a:rPr lang="en-US"/>
              <a:t>Click to edit Master text styles</a:t>
            </a:r>
          </a:p>
        </p:txBody>
      </p:sp>
    </p:spTree>
    <p:extLst>
      <p:ext uri="{BB962C8B-B14F-4D97-AF65-F5344CB8AC3E}">
        <p14:creationId xmlns:p14="http://schemas.microsoft.com/office/powerpoint/2010/main" val="33903590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Example with By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Text Placeholder 2"/>
          <p:cNvSpPr>
            <a:spLocks noGrp="1"/>
          </p:cNvSpPr>
          <p:nvPr>
            <p:ph type="body" idx="10" hasCustomPrompt="1"/>
          </p:nvPr>
        </p:nvSpPr>
        <p:spPr>
          <a:xfrm>
            <a:off x="772121" y="1109962"/>
            <a:ext cx="11010997" cy="441815"/>
          </a:xfrm>
        </p:spPr>
        <p:txBody>
          <a:bodyPr anchor="b">
            <a:noAutofit/>
          </a:bodyPr>
          <a:lstStyle>
            <a:lvl1pPr marL="0" indent="0">
              <a:buNone/>
              <a:defRPr sz="2400" b="0">
                <a:latin typeface="Arial"/>
                <a:cs typeface="Aria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
        <p:nvSpPr>
          <p:cNvPr id="3" name="Content Placeholder 2"/>
          <p:cNvSpPr>
            <a:spLocks noGrp="1"/>
          </p:cNvSpPr>
          <p:nvPr>
            <p:ph idx="1"/>
          </p:nvPr>
        </p:nvSpPr>
        <p:spPr>
          <a:xfrm>
            <a:off x="772120" y="1639982"/>
            <a:ext cx="11010997" cy="4486183"/>
          </a:xfrm>
          <a:solidFill>
            <a:srgbClr val="CCCCCC"/>
          </a:solidFill>
          <a:ln w="28575" cmpd="sng">
            <a:noFill/>
          </a:ln>
        </p:spPr>
        <p:txBody>
          <a:bodyPr>
            <a:normAutofit/>
          </a:bodyPr>
          <a:lstStyle>
            <a:lvl1pPr marL="0" indent="0">
              <a:buNone/>
              <a:defRPr sz="2400" b="0">
                <a:solidFill>
                  <a:srgbClr val="000000"/>
                </a:solidFill>
                <a:latin typeface="Arial"/>
                <a:cs typeface="Arial"/>
              </a:defRPr>
            </a:lvl1pPr>
            <a:lvl2pPr>
              <a:defRPr>
                <a:solidFill>
                  <a:schemeClr val="tx2"/>
                </a:solidFill>
                <a:latin typeface="Georgia"/>
                <a:cs typeface="Georgia"/>
              </a:defRPr>
            </a:lvl2pPr>
            <a:lvl3pPr>
              <a:defRPr>
                <a:solidFill>
                  <a:schemeClr val="tx2"/>
                </a:solidFill>
                <a:latin typeface="Georgia"/>
                <a:cs typeface="Georgia"/>
              </a:defRPr>
            </a:lvl3pPr>
            <a:lvl4pPr>
              <a:defRPr>
                <a:solidFill>
                  <a:schemeClr val="tx2"/>
                </a:solidFill>
                <a:latin typeface="Georgia"/>
                <a:cs typeface="Georgia"/>
              </a:defRPr>
            </a:lvl4pPr>
            <a:lvl5pPr>
              <a:defRPr>
                <a:solidFill>
                  <a:schemeClr val="tx2"/>
                </a:solidFill>
                <a:latin typeface="Georgia"/>
                <a:cs typeface="Georgia"/>
              </a:defRPr>
            </a:lvl5pPr>
          </a:lstStyle>
          <a:p>
            <a:pPr lvl="0"/>
            <a:r>
              <a:rPr lang="en-US"/>
              <a:t>Click to edit Master text styles</a:t>
            </a:r>
          </a:p>
        </p:txBody>
      </p:sp>
    </p:spTree>
    <p:extLst>
      <p:ext uri="{BB962C8B-B14F-4D97-AF65-F5344CB8AC3E}">
        <p14:creationId xmlns:p14="http://schemas.microsoft.com/office/powerpoint/2010/main" val="702765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descr="Stocksy_comp_828280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555109" y="1358832"/>
            <a:ext cx="3633716" cy="5133113"/>
          </a:xfrm>
          <a:prstGeom prst="rect">
            <a:avLst/>
          </a:prstGeom>
        </p:spPr>
      </p:pic>
      <p:cxnSp>
        <p:nvCxnSpPr>
          <p:cNvPr id="6" name="Straight Connector 5"/>
          <p:cNvCxnSpPr/>
          <p:nvPr/>
        </p:nvCxnSpPr>
        <p:spPr bwMode="auto">
          <a:xfrm>
            <a:off x="3544510" y="1358833"/>
            <a:ext cx="0" cy="3261421"/>
          </a:xfrm>
          <a:prstGeom prst="line">
            <a:avLst/>
          </a:prstGeom>
          <a:noFill/>
          <a:ln w="25400" algn="ctr">
            <a:solidFill>
              <a:srgbClr val="A7A8AA"/>
            </a:solidFill>
            <a:round/>
            <a:headEnd/>
            <a:tailEnd/>
          </a:ln>
        </p:spPr>
      </p:cxnSp>
      <p:cxnSp>
        <p:nvCxnSpPr>
          <p:cNvPr id="7" name="Straight Connector 6"/>
          <p:cNvCxnSpPr/>
          <p:nvPr/>
        </p:nvCxnSpPr>
        <p:spPr bwMode="auto">
          <a:xfrm>
            <a:off x="0" y="1358369"/>
            <a:ext cx="12188825" cy="0"/>
          </a:xfrm>
          <a:prstGeom prst="line">
            <a:avLst/>
          </a:prstGeom>
          <a:noFill/>
          <a:ln w="25400" algn="ctr">
            <a:solidFill>
              <a:srgbClr val="A7A8AA"/>
            </a:solidFill>
            <a:round/>
            <a:headEnd/>
            <a:tailEnd/>
          </a:ln>
        </p:spPr>
      </p:cxnSp>
      <p:cxnSp>
        <p:nvCxnSpPr>
          <p:cNvPr id="8" name="Straight Connector 7"/>
          <p:cNvCxnSpPr/>
          <p:nvPr/>
        </p:nvCxnSpPr>
        <p:spPr bwMode="auto">
          <a:xfrm>
            <a:off x="0" y="4620254"/>
            <a:ext cx="8555109" cy="0"/>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3893323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2" descr="pexels-photo-24495_filter.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777" y="11758"/>
            <a:ext cx="12188825" cy="6491946"/>
          </a:xfrm>
          <a:prstGeom prst="rect">
            <a:avLst/>
          </a:prstGeom>
        </p:spPr>
      </p:pic>
      <p:sp>
        <p:nvSpPr>
          <p:cNvPr id="4" name="Rectangle 3"/>
          <p:cNvSpPr/>
          <p:nvPr/>
        </p:nvSpPr>
        <p:spPr bwMode="auto">
          <a:xfrm>
            <a:off x="2467857" y="1512068"/>
            <a:ext cx="3745382" cy="1178671"/>
          </a:xfrm>
          <a:prstGeom prst="rect">
            <a:avLst/>
          </a:prstGeom>
          <a:solidFill>
            <a:srgbClr val="BA0C28"/>
          </a:solidFill>
          <a:ln w="9525" algn="ctr">
            <a:noFill/>
            <a:round/>
            <a:headEnd/>
            <a:tailEnd/>
          </a:ln>
        </p:spPr>
        <p:txBody>
          <a:bodyPr rtlCol="0" anchor="ctr"/>
          <a:lstStyle/>
          <a:p>
            <a:pPr algn="ctr" eaLnBrk="0" hangingPunct="0"/>
            <a:endParaRPr lang="en-US" dirty="0">
              <a:solidFill>
                <a:srgbClr val="FFFFFF"/>
              </a:solidFill>
            </a:endParaRPr>
          </a:p>
        </p:txBody>
      </p:sp>
      <p:sp>
        <p:nvSpPr>
          <p:cNvPr id="5" name="Text Placeholder 1"/>
          <p:cNvSpPr txBox="1">
            <a:spLocks/>
          </p:cNvSpPr>
          <p:nvPr/>
        </p:nvSpPr>
        <p:spPr>
          <a:xfrm>
            <a:off x="451830" y="2909235"/>
            <a:ext cx="10027298" cy="643253"/>
          </a:xfrm>
          <a:prstGeom prst="rect">
            <a:avLst/>
          </a:prstGeom>
        </p:spPr>
        <p:txBody>
          <a:bodyPr/>
          <a:lstStyle>
            <a:lvl1pPr marL="344488" indent="-344488" algn="l" defTabSz="609493" rtl="0" eaLnBrk="1" latinLnBrk="0" hangingPunct="1">
              <a:spcBef>
                <a:spcPct val="20000"/>
              </a:spcBef>
              <a:buFont typeface="Arial"/>
              <a:buChar char="•"/>
              <a:defRPr sz="2800" kern="1200">
                <a:solidFill>
                  <a:schemeClr val="tx2"/>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2"/>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2"/>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2"/>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b="1" dirty="0">
                <a:solidFill>
                  <a:srgbClr val="FFFFFF"/>
                </a:solidFill>
              </a:rPr>
              <a:t>Q&amp;A</a:t>
            </a:r>
          </a:p>
        </p:txBody>
      </p:sp>
      <p:cxnSp>
        <p:nvCxnSpPr>
          <p:cNvPr id="6" name="Straight Connector 5"/>
          <p:cNvCxnSpPr/>
          <p:nvPr/>
        </p:nvCxnSpPr>
        <p:spPr bwMode="auto">
          <a:xfrm>
            <a:off x="2467857" y="0"/>
            <a:ext cx="0" cy="6491946"/>
          </a:xfrm>
          <a:prstGeom prst="line">
            <a:avLst/>
          </a:prstGeom>
          <a:noFill/>
          <a:ln w="25400" algn="ctr">
            <a:solidFill>
              <a:srgbClr val="FFFFFF"/>
            </a:solidFill>
            <a:round/>
            <a:headEnd/>
            <a:tailEnd/>
          </a:ln>
        </p:spPr>
      </p:cxnSp>
      <p:cxnSp>
        <p:nvCxnSpPr>
          <p:cNvPr id="7" name="Straight Connector 6"/>
          <p:cNvCxnSpPr/>
          <p:nvPr/>
        </p:nvCxnSpPr>
        <p:spPr bwMode="auto">
          <a:xfrm>
            <a:off x="2467857" y="1512068"/>
            <a:ext cx="3725845" cy="0"/>
          </a:xfrm>
          <a:prstGeom prst="line">
            <a:avLst/>
          </a:prstGeom>
          <a:noFill/>
          <a:ln w="25400" algn="ctr">
            <a:solidFill>
              <a:srgbClr val="FFFFFF"/>
            </a:solidFill>
            <a:round/>
            <a:headEnd/>
            <a:tailEnd/>
          </a:ln>
        </p:spPr>
      </p:cxnSp>
      <p:cxnSp>
        <p:nvCxnSpPr>
          <p:cNvPr id="8" name="Straight Connector 7"/>
          <p:cNvCxnSpPr/>
          <p:nvPr/>
        </p:nvCxnSpPr>
        <p:spPr bwMode="auto">
          <a:xfrm>
            <a:off x="6213239" y="0"/>
            <a:ext cx="0" cy="6491946"/>
          </a:xfrm>
          <a:prstGeom prst="line">
            <a:avLst/>
          </a:prstGeom>
          <a:noFill/>
          <a:ln w="25400" algn="ctr">
            <a:solidFill>
              <a:srgbClr val="FFFFFF"/>
            </a:solidFill>
            <a:round/>
            <a:headEnd/>
            <a:tailEnd/>
          </a:ln>
        </p:spPr>
      </p:cxnSp>
      <p:cxnSp>
        <p:nvCxnSpPr>
          <p:cNvPr id="9" name="Straight Connector 8"/>
          <p:cNvCxnSpPr/>
          <p:nvPr/>
        </p:nvCxnSpPr>
        <p:spPr bwMode="auto">
          <a:xfrm>
            <a:off x="6213239" y="4650155"/>
            <a:ext cx="5983363" cy="0"/>
          </a:xfrm>
          <a:prstGeom prst="line">
            <a:avLst/>
          </a:prstGeom>
          <a:noFill/>
          <a:ln w="25400" algn="ctr">
            <a:solidFill>
              <a:srgbClr val="FFFFFF"/>
            </a:solidFill>
            <a:round/>
            <a:headEnd/>
            <a:tailEnd/>
          </a:ln>
        </p:spPr>
      </p:cxnSp>
      <p:pic>
        <p:nvPicPr>
          <p:cNvPr id="10" name="Picture 9" descr="Twitter_Logo_White_On_Blac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48484" y="4026270"/>
            <a:ext cx="487435" cy="487435"/>
          </a:xfrm>
          <a:prstGeom prst="rect">
            <a:avLst/>
          </a:prstGeom>
        </p:spPr>
      </p:pic>
      <p:grpSp>
        <p:nvGrpSpPr>
          <p:cNvPr id="11" name="Group 10"/>
          <p:cNvGrpSpPr/>
          <p:nvPr/>
        </p:nvGrpSpPr>
        <p:grpSpPr>
          <a:xfrm>
            <a:off x="6951297" y="4026270"/>
            <a:ext cx="537329" cy="487434"/>
            <a:chOff x="6833697" y="4026270"/>
            <a:chExt cx="537329" cy="487434"/>
          </a:xfrm>
        </p:grpSpPr>
        <p:sp>
          <p:nvSpPr>
            <p:cNvPr id="12" name="Rectangle 11"/>
            <p:cNvSpPr/>
            <p:nvPr/>
          </p:nvSpPr>
          <p:spPr bwMode="auto">
            <a:xfrm>
              <a:off x="6833697" y="4026270"/>
              <a:ext cx="494203" cy="487434"/>
            </a:xfrm>
            <a:prstGeom prst="rect">
              <a:avLst/>
            </a:prstGeom>
            <a:solidFill>
              <a:schemeClr val="tx1"/>
            </a:solidFill>
            <a:ln w="9525" algn="ctr">
              <a:noFill/>
              <a:round/>
              <a:headEnd/>
              <a:tailEnd/>
            </a:ln>
          </p:spPr>
          <p:txBody>
            <a:bodyPr rtlCol="0" anchor="ctr"/>
            <a:lstStyle/>
            <a:p>
              <a:pPr algn="ctr" eaLnBrk="0" hangingPunct="0"/>
              <a:endParaRPr lang="en-US" dirty="0">
                <a:solidFill>
                  <a:srgbClr val="FFFFFF"/>
                </a:solidFill>
              </a:endParaRPr>
            </a:p>
          </p:txBody>
        </p:sp>
        <p:sp>
          <p:nvSpPr>
            <p:cNvPr id="13" name="Rectangle 12"/>
            <p:cNvSpPr/>
            <p:nvPr/>
          </p:nvSpPr>
          <p:spPr bwMode="auto">
            <a:xfrm>
              <a:off x="6868252" y="4060825"/>
              <a:ext cx="418326" cy="418324"/>
            </a:xfrm>
            <a:prstGeom prst="rect">
              <a:avLst/>
            </a:prstGeom>
            <a:solidFill>
              <a:schemeClr val="bg1"/>
            </a:solidFill>
            <a:ln w="9525" algn="ctr">
              <a:noFill/>
              <a:round/>
              <a:headEnd/>
              <a:tailEnd/>
            </a:ln>
          </p:spPr>
          <p:txBody>
            <a:bodyPr rtlCol="0" anchor="ctr"/>
            <a:lstStyle/>
            <a:p>
              <a:pPr algn="ctr" eaLnBrk="0" hangingPunct="0"/>
              <a:endParaRPr lang="en-US" dirty="0">
                <a:solidFill>
                  <a:srgbClr val="FFFFFF"/>
                </a:solidFill>
              </a:endParaRPr>
            </a:p>
          </p:txBody>
        </p:sp>
        <p:pic>
          <p:nvPicPr>
            <p:cNvPr id="14" name="Picture 13" descr="In-Black-128px-TM.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33697" y="4026270"/>
              <a:ext cx="537329" cy="487434"/>
            </a:xfrm>
            <a:prstGeom prst="rect">
              <a:avLst/>
            </a:prstGeom>
          </p:spPr>
        </p:pic>
      </p:grpSp>
      <p:sp>
        <p:nvSpPr>
          <p:cNvPr id="15" name="Text Placeholder 2"/>
          <p:cNvSpPr txBox="1">
            <a:spLocks/>
          </p:cNvSpPr>
          <p:nvPr/>
        </p:nvSpPr>
        <p:spPr>
          <a:xfrm>
            <a:off x="6267283" y="4789611"/>
            <a:ext cx="4383489" cy="499566"/>
          </a:xfrm>
          <a:prstGeom prst="rect">
            <a:avLst/>
          </a:prstGeom>
        </p:spPr>
        <p:txBody>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sz="2000" dirty="0">
                <a:solidFill>
                  <a:srgbClr val="FFFFFF"/>
                </a:solidFill>
              </a:rPr>
              <a:t>@mapr</a:t>
            </a:r>
          </a:p>
          <a:p>
            <a:pPr marL="0" indent="0">
              <a:buNone/>
            </a:pPr>
            <a:endParaRPr lang="en-US" sz="2000" dirty="0">
              <a:solidFill>
                <a:srgbClr val="FFFFFF"/>
              </a:solidFill>
            </a:endParaRPr>
          </a:p>
        </p:txBody>
      </p:sp>
      <p:sp>
        <p:nvSpPr>
          <p:cNvPr id="16" name="Text Placeholder 2"/>
          <p:cNvSpPr txBox="1">
            <a:spLocks/>
          </p:cNvSpPr>
          <p:nvPr/>
        </p:nvSpPr>
        <p:spPr>
          <a:xfrm>
            <a:off x="2710367" y="1843191"/>
            <a:ext cx="3330637" cy="520219"/>
          </a:xfrm>
          <a:prstGeom prst="rect">
            <a:avLst/>
          </a:prstGeom>
        </p:spPr>
        <p:txBody>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r>
              <a:rPr lang="en-US" dirty="0">
                <a:solidFill>
                  <a:srgbClr val="FFFFFF"/>
                </a:solidFill>
                <a:latin typeface="Arial"/>
                <a:cs typeface="Arial"/>
              </a:rPr>
              <a:t>ENGAGE WITH US</a:t>
            </a:r>
          </a:p>
        </p:txBody>
      </p:sp>
      <p:cxnSp>
        <p:nvCxnSpPr>
          <p:cNvPr id="17" name="Straight Connector 16"/>
          <p:cNvCxnSpPr/>
          <p:nvPr/>
        </p:nvCxnSpPr>
        <p:spPr bwMode="auto">
          <a:xfrm>
            <a:off x="2479617" y="2697749"/>
            <a:ext cx="3725845" cy="0"/>
          </a:xfrm>
          <a:prstGeom prst="line">
            <a:avLst/>
          </a:prstGeom>
          <a:noFill/>
          <a:ln w="25400" algn="ctr">
            <a:solidFill>
              <a:srgbClr val="FFFFFF"/>
            </a:solidFill>
            <a:round/>
            <a:headEnd/>
            <a:tailEnd/>
          </a:ln>
        </p:spPr>
      </p:cxnSp>
      <p:cxnSp>
        <p:nvCxnSpPr>
          <p:cNvPr id="18" name="Straight Connector 17"/>
          <p:cNvCxnSpPr/>
          <p:nvPr/>
        </p:nvCxnSpPr>
        <p:spPr bwMode="auto">
          <a:xfrm>
            <a:off x="0" y="6499386"/>
            <a:ext cx="12188825" cy="0"/>
          </a:xfrm>
          <a:prstGeom prst="line">
            <a:avLst/>
          </a:prstGeom>
          <a:noFill/>
          <a:ln w="25400" algn="ctr">
            <a:solidFill>
              <a:srgbClr val="FFFFFF"/>
            </a:solidFill>
            <a:round/>
            <a:headEnd/>
            <a:tailEnd/>
          </a:ln>
        </p:spPr>
      </p:cxnSp>
      <p:sp>
        <p:nvSpPr>
          <p:cNvPr id="19" name="Text Placeholder 2"/>
          <p:cNvSpPr txBox="1">
            <a:spLocks/>
          </p:cNvSpPr>
          <p:nvPr/>
        </p:nvSpPr>
        <p:spPr>
          <a:xfrm>
            <a:off x="6267283" y="5441577"/>
            <a:ext cx="4383489" cy="499566"/>
          </a:xfrm>
          <a:prstGeom prst="rect">
            <a:avLst/>
          </a:prstGeom>
        </p:spPr>
        <p:txBody>
          <a:bodyPr/>
          <a:lstStyle>
            <a:lvl1pPr marL="344488" indent="-344488" algn="l" defTabSz="609493" rtl="0" eaLnBrk="1" latinLnBrk="0" hangingPunct="1">
              <a:spcBef>
                <a:spcPct val="20000"/>
              </a:spcBef>
              <a:buFont typeface="Arial"/>
              <a:buChar char="•"/>
              <a:defRPr sz="2800" kern="1200">
                <a:solidFill>
                  <a:schemeClr val="tx2"/>
                </a:solidFill>
                <a:latin typeface="DIN-RegularAlternate"/>
                <a:ea typeface="+mn-ea"/>
                <a:cs typeface="DIN-RegularAlternate"/>
              </a:defRPr>
            </a:lvl1pPr>
            <a:lvl2pPr marL="801688" indent="-379413" algn="l" defTabSz="609493" rtl="0" eaLnBrk="1" latinLnBrk="0" hangingPunct="1">
              <a:spcBef>
                <a:spcPct val="20000"/>
              </a:spcBef>
              <a:buFont typeface="Arial"/>
              <a:buChar char="–"/>
              <a:defRPr sz="2400" kern="1200">
                <a:solidFill>
                  <a:schemeClr val="tx2"/>
                </a:solidFill>
                <a:latin typeface="DIN-RegularAlternate"/>
                <a:ea typeface="+mn-ea"/>
                <a:cs typeface="DIN-RegularAlternate"/>
              </a:defRPr>
            </a:lvl2pPr>
            <a:lvl3pPr marL="1138238" indent="-303213" algn="l" defTabSz="609493" rtl="0" eaLnBrk="1" latinLnBrk="0" hangingPunct="1">
              <a:spcBef>
                <a:spcPct val="20000"/>
              </a:spcBef>
              <a:buFont typeface="Arial"/>
              <a:buChar char="•"/>
              <a:defRPr sz="2000" kern="1200">
                <a:solidFill>
                  <a:schemeClr val="tx2"/>
                </a:solidFill>
                <a:latin typeface="DIN-RegularAlternate"/>
                <a:ea typeface="+mn-ea"/>
                <a:cs typeface="DIN-RegularAlternate"/>
              </a:defRPr>
            </a:lvl3pPr>
            <a:lvl4pPr marL="1490663" indent="-303213" algn="l" defTabSz="609493" rtl="0" eaLnBrk="1" latinLnBrk="0" hangingPunct="1">
              <a:spcBef>
                <a:spcPct val="20000"/>
              </a:spcBef>
              <a:buFont typeface="Arial"/>
              <a:buChar char="–"/>
              <a:tabLst>
                <a:tab pos="1604963" algn="l"/>
              </a:tabLst>
              <a:defRPr sz="1800" kern="1200">
                <a:solidFill>
                  <a:schemeClr val="tx2"/>
                </a:solidFill>
                <a:latin typeface="DIN-RegularAlternate"/>
                <a:ea typeface="+mn-ea"/>
                <a:cs typeface="DIN-RegularAlternate"/>
              </a:defRPr>
            </a:lvl4pPr>
            <a:lvl5pPr marL="1835150" indent="-303213" algn="l" defTabSz="609493" rtl="0" eaLnBrk="1" latinLnBrk="0" hangingPunct="1">
              <a:spcBef>
                <a:spcPct val="20000"/>
              </a:spcBef>
              <a:buFont typeface="Arial"/>
              <a:buChar char="»"/>
              <a:defRPr sz="1600" kern="1200">
                <a:solidFill>
                  <a:schemeClr val="tx2"/>
                </a:solidFill>
                <a:latin typeface="DIN-RegularAlternate"/>
                <a:ea typeface="+mn-ea"/>
                <a:cs typeface="DIN-RegularAlternate"/>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pPr marL="0" indent="0">
              <a:buNone/>
            </a:pPr>
            <a:endParaRPr lang="en-US" sz="2000" dirty="0">
              <a:solidFill>
                <a:srgbClr val="FFFFFF"/>
              </a:solidFill>
            </a:endParaRPr>
          </a:p>
        </p:txBody>
      </p:sp>
      <p:sp>
        <p:nvSpPr>
          <p:cNvPr id="22" name="Text Placeholder 21"/>
          <p:cNvSpPr>
            <a:spLocks noGrp="1"/>
          </p:cNvSpPr>
          <p:nvPr>
            <p:ph type="body" sz="quarter" idx="10" hasCustomPrompt="1"/>
          </p:nvPr>
        </p:nvSpPr>
        <p:spPr>
          <a:xfrm>
            <a:off x="6288645" y="5289550"/>
            <a:ext cx="4648200" cy="463550"/>
          </a:xfrm>
        </p:spPr>
        <p:txBody>
          <a:bodyPr>
            <a:noAutofit/>
          </a:bodyPr>
          <a:lstStyle>
            <a:lvl1pPr marL="0" indent="0">
              <a:buNone/>
              <a:defRPr sz="2400">
                <a:solidFill>
                  <a:schemeClr val="bg1"/>
                </a:solidFill>
              </a:defRPr>
            </a:lvl1pPr>
          </a:lstStyle>
          <a:p>
            <a:pPr lvl="0"/>
            <a:r>
              <a:rPr lang="en-US" dirty="0"/>
              <a:t>Your email here</a:t>
            </a:r>
          </a:p>
        </p:txBody>
      </p:sp>
    </p:spTree>
    <p:extLst>
      <p:ext uri="{BB962C8B-B14F-4D97-AF65-F5344CB8AC3E}">
        <p14:creationId xmlns:p14="http://schemas.microsoft.com/office/powerpoint/2010/main" val="37675302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33"/>
        <p:cNvGrpSpPr/>
        <p:nvPr/>
      </p:nvGrpSpPr>
      <p:grpSpPr>
        <a:xfrm>
          <a:off x="0" y="0"/>
          <a:ext cx="0" cy="0"/>
          <a:chOff x="0" y="0"/>
          <a:chExt cx="0" cy="0"/>
        </a:xfrm>
      </p:grpSpPr>
    </p:spTree>
    <p:extLst>
      <p:ext uri="{BB962C8B-B14F-4D97-AF65-F5344CB8AC3E}">
        <p14:creationId xmlns:p14="http://schemas.microsoft.com/office/powerpoint/2010/main" val="62379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Item">
  <p:cSld name="1 Item">
    <p:spTree>
      <p:nvGrpSpPr>
        <p:cNvPr id="1" name="Shape 34"/>
        <p:cNvGrpSpPr/>
        <p:nvPr/>
      </p:nvGrpSpPr>
      <p:grpSpPr>
        <a:xfrm>
          <a:off x="0" y="0"/>
          <a:ext cx="0" cy="0"/>
          <a:chOff x="0" y="0"/>
          <a:chExt cx="0" cy="0"/>
        </a:xfrm>
      </p:grpSpPr>
      <p:sp>
        <p:nvSpPr>
          <p:cNvPr id="35" name="Shape 35"/>
          <p:cNvSpPr txBox="1">
            <a:spLocks noGrp="1"/>
          </p:cNvSpPr>
          <p:nvPr>
            <p:ph type="body" idx="1"/>
          </p:nvPr>
        </p:nvSpPr>
        <p:spPr>
          <a:xfrm>
            <a:off x="607340" y="1198167"/>
            <a:ext cx="11011132" cy="4928000"/>
          </a:xfrm>
          <a:prstGeom prst="rect">
            <a:avLst/>
          </a:prstGeom>
          <a:noFill/>
          <a:ln>
            <a:noFill/>
          </a:ln>
        </p:spPr>
        <p:txBody>
          <a:bodyPr spcFirstLastPara="1" wrap="square" lIns="121879" tIns="121879" rIns="121879" bIns="121879" anchor="t" anchorCtr="0"/>
          <a:lstStyle>
            <a:lvl1pPr marL="609493" marR="0" lvl="0" indent="-490981" algn="l" rtl="0">
              <a:lnSpc>
                <a:spcPct val="100000"/>
              </a:lnSpc>
              <a:spcBef>
                <a:spcPts val="587"/>
              </a:spcBef>
              <a:spcAft>
                <a:spcPts val="0"/>
              </a:spcAft>
              <a:buClr>
                <a:srgbClr val="000000"/>
              </a:buClr>
              <a:buSzPts val="2200"/>
              <a:buFont typeface="Arial"/>
              <a:buChar char="•"/>
              <a:defRPr sz="2900" b="0" i="0" u="none" strike="noStrike" cap="none">
                <a:solidFill>
                  <a:srgbClr val="000000"/>
                </a:solidFill>
                <a:latin typeface="Arial"/>
                <a:ea typeface="Arial"/>
                <a:cs typeface="Arial"/>
                <a:sym typeface="Arial"/>
              </a:defRPr>
            </a:lvl1pPr>
            <a:lvl2pPr marL="1218987" marR="0" lvl="1" indent="-465585" algn="l" rtl="0">
              <a:lnSpc>
                <a:spcPct val="100000"/>
              </a:lnSpc>
              <a:spcBef>
                <a:spcPts val="507"/>
              </a:spcBef>
              <a:spcAft>
                <a:spcPts val="0"/>
              </a:spcAft>
              <a:buClr>
                <a:srgbClr val="000000"/>
              </a:buClr>
              <a:buSzPts val="1900"/>
              <a:buFont typeface="Arial"/>
              <a:buChar char="–"/>
              <a:defRPr sz="2500" b="0" i="0" u="none" strike="noStrike" cap="none">
                <a:solidFill>
                  <a:srgbClr val="000000"/>
                </a:solidFill>
                <a:latin typeface="Arial"/>
                <a:ea typeface="Arial"/>
                <a:cs typeface="Arial"/>
                <a:sym typeface="Arial"/>
              </a:defRPr>
            </a:lvl2pPr>
            <a:lvl3pPr marL="1828480" marR="0" lvl="2" indent="-440190" algn="l" rtl="0">
              <a:lnSpc>
                <a:spcPct val="100000"/>
              </a:lnSpc>
              <a:spcBef>
                <a:spcPts val="427"/>
              </a:spcBef>
              <a:spcAft>
                <a:spcPts val="0"/>
              </a:spcAft>
              <a:buClr>
                <a:srgbClr val="000000"/>
              </a:buClr>
              <a:buSzPts val="1600"/>
              <a:buFont typeface="Arial"/>
              <a:buChar char="•"/>
              <a:defRPr sz="2100" b="0" i="0" u="none" strike="noStrike" cap="none">
                <a:solidFill>
                  <a:srgbClr val="000000"/>
                </a:solidFill>
                <a:latin typeface="Arial"/>
                <a:ea typeface="Arial"/>
                <a:cs typeface="Arial"/>
                <a:sym typeface="Arial"/>
              </a:defRPr>
            </a:lvl3pPr>
            <a:lvl4pPr marL="2437973" marR="0" lvl="3" indent="-423259" algn="l" rtl="0">
              <a:lnSpc>
                <a:spcPct val="100000"/>
              </a:lnSpc>
              <a:spcBef>
                <a:spcPts val="373"/>
              </a:spcBef>
              <a:spcAft>
                <a:spcPts val="0"/>
              </a:spcAft>
              <a:buClr>
                <a:srgbClr val="000000"/>
              </a:buClr>
              <a:buSzPts val="1400"/>
              <a:buFont typeface="Arial"/>
              <a:buChar char="–"/>
              <a:defRPr sz="1900" b="0" i="0" u="none" strike="noStrike" cap="none">
                <a:solidFill>
                  <a:srgbClr val="000000"/>
                </a:solidFill>
                <a:latin typeface="Arial"/>
                <a:ea typeface="Arial"/>
                <a:cs typeface="Arial"/>
                <a:sym typeface="Arial"/>
              </a:defRPr>
            </a:lvl4pPr>
            <a:lvl5pPr marL="3047467" marR="0" lvl="4" indent="-406329" algn="l" rtl="0">
              <a:lnSpc>
                <a:spcPct val="100000"/>
              </a:lnSpc>
              <a:spcBef>
                <a:spcPts val="320"/>
              </a:spcBef>
              <a:spcAft>
                <a:spcPts val="0"/>
              </a:spcAft>
              <a:buClr>
                <a:srgbClr val="000000"/>
              </a:buClr>
              <a:buSzPts val="1200"/>
              <a:buFont typeface="Arial"/>
              <a:buChar char="»"/>
              <a:defRPr sz="1600" b="0" i="0" u="none" strike="noStrike" cap="none">
                <a:solidFill>
                  <a:srgbClr val="000000"/>
                </a:solidFill>
                <a:latin typeface="Arial"/>
                <a:ea typeface="Arial"/>
                <a:cs typeface="Arial"/>
                <a:sym typeface="Arial"/>
              </a:defRPr>
            </a:lvl5pPr>
            <a:lvl6pPr marL="3656960" marR="0" lvl="5" indent="-482516" algn="l" rtl="0">
              <a:lnSpc>
                <a:spcPct val="100000"/>
              </a:lnSpc>
              <a:spcBef>
                <a:spcPts val="560"/>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6pPr>
            <a:lvl7pPr marL="4266453" marR="0" lvl="6" indent="-482516" algn="l" rtl="0">
              <a:lnSpc>
                <a:spcPct val="100000"/>
              </a:lnSpc>
              <a:spcBef>
                <a:spcPts val="560"/>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7pPr>
            <a:lvl8pPr marL="4875947" marR="0" lvl="7" indent="-482516" algn="l" rtl="0">
              <a:lnSpc>
                <a:spcPct val="100000"/>
              </a:lnSpc>
              <a:spcBef>
                <a:spcPts val="560"/>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8pPr>
            <a:lvl9pPr marL="5485440" marR="0" lvl="8" indent="-482516" algn="l" rtl="0">
              <a:lnSpc>
                <a:spcPct val="100000"/>
              </a:lnSpc>
              <a:spcBef>
                <a:spcPts val="560"/>
              </a:spcBef>
              <a:spcAft>
                <a:spcPts val="0"/>
              </a:spcAft>
              <a:buClr>
                <a:schemeClr val="dk1"/>
              </a:buClr>
              <a:buSzPts val="2100"/>
              <a:buFont typeface="Arial"/>
              <a:buChar char="•"/>
              <a:defRPr sz="2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title"/>
          </p:nvPr>
        </p:nvSpPr>
        <p:spPr>
          <a:xfrm>
            <a:off x="607340" y="274640"/>
            <a:ext cx="11011132" cy="923600"/>
          </a:xfrm>
          <a:prstGeom prst="rect">
            <a:avLst/>
          </a:prstGeom>
          <a:noFill/>
          <a:ln>
            <a:noFill/>
          </a:ln>
        </p:spPr>
        <p:txBody>
          <a:bodyPr spcFirstLastPara="1" wrap="square" lIns="121879" tIns="121879" rIns="121879" bIns="121879" anchor="ctr" anchorCtr="0"/>
          <a:lstStyle>
            <a:lvl1pPr marR="0" lvl="0" algn="l" rtl="0">
              <a:lnSpc>
                <a:spcPct val="100000"/>
              </a:lnSpc>
              <a:spcBef>
                <a:spcPts val="0"/>
              </a:spcBef>
              <a:spcAft>
                <a:spcPts val="0"/>
              </a:spcAft>
              <a:buClr>
                <a:schemeClr val="accent1"/>
              </a:buClr>
              <a:buSzPts val="1400"/>
              <a:buFont typeface="Arial"/>
              <a:buNone/>
              <a:defRPr sz="3300" b="1"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02251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a:off x="602152" y="274640"/>
            <a:ext cx="10622196" cy="923528"/>
          </a:xfrm>
          <a:prstGeom prst="rect">
            <a:avLst/>
          </a:prstGeom>
          <a:noFill/>
          <a:ln>
            <a:noFill/>
          </a:ln>
        </p:spPr>
        <p:txBody>
          <a:bodyPr spcFirstLastPara="1" wrap="square" lIns="95075" tIns="47525" rIns="95075" bIns="47525" anchor="ctr" anchorCtr="0"/>
          <a:lstStyle>
            <a:lvl1pPr marR="0" lvl="0" algn="l" rtl="0">
              <a:spcBef>
                <a:spcPts val="0"/>
              </a:spcBef>
              <a:spcAft>
                <a:spcPts val="0"/>
              </a:spcAft>
              <a:buClr>
                <a:schemeClr val="accent1"/>
              </a:buClr>
              <a:buSzPts val="2500"/>
              <a:buFont typeface="Arial"/>
              <a:buNone/>
              <a:defRPr sz="3333"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2399"/>
            </a:lvl2pPr>
            <a:lvl3pPr lvl="2">
              <a:spcBef>
                <a:spcPts val="0"/>
              </a:spcBef>
              <a:spcAft>
                <a:spcPts val="0"/>
              </a:spcAft>
              <a:buSzPts val="1400"/>
              <a:buNone/>
              <a:defRPr sz="2399"/>
            </a:lvl3pPr>
            <a:lvl4pPr lvl="3">
              <a:spcBef>
                <a:spcPts val="0"/>
              </a:spcBef>
              <a:spcAft>
                <a:spcPts val="0"/>
              </a:spcAft>
              <a:buSzPts val="1400"/>
              <a:buNone/>
              <a:defRPr sz="2399"/>
            </a:lvl4pPr>
            <a:lvl5pPr lvl="4">
              <a:spcBef>
                <a:spcPts val="0"/>
              </a:spcBef>
              <a:spcAft>
                <a:spcPts val="0"/>
              </a:spcAft>
              <a:buSzPts val="1400"/>
              <a:buNone/>
              <a:defRPr sz="2399"/>
            </a:lvl5pPr>
            <a:lvl6pPr lvl="5">
              <a:spcBef>
                <a:spcPts val="0"/>
              </a:spcBef>
              <a:spcAft>
                <a:spcPts val="0"/>
              </a:spcAft>
              <a:buSzPts val="1400"/>
              <a:buNone/>
              <a:defRPr sz="2399"/>
            </a:lvl6pPr>
            <a:lvl7pPr lvl="6">
              <a:spcBef>
                <a:spcPts val="0"/>
              </a:spcBef>
              <a:spcAft>
                <a:spcPts val="0"/>
              </a:spcAft>
              <a:buSzPts val="1400"/>
              <a:buNone/>
              <a:defRPr sz="2399"/>
            </a:lvl7pPr>
            <a:lvl8pPr lvl="7">
              <a:spcBef>
                <a:spcPts val="0"/>
              </a:spcBef>
              <a:spcAft>
                <a:spcPts val="0"/>
              </a:spcAft>
              <a:buSzPts val="1400"/>
              <a:buNone/>
              <a:defRPr sz="2399"/>
            </a:lvl8pPr>
            <a:lvl9pPr lvl="8">
              <a:spcBef>
                <a:spcPts val="0"/>
              </a:spcBef>
              <a:spcAft>
                <a:spcPts val="0"/>
              </a:spcAft>
              <a:buSzPts val="1400"/>
              <a:buNone/>
              <a:defRPr sz="2399"/>
            </a:lvl9pPr>
          </a:lstStyle>
          <a:p>
            <a:endParaRPr/>
          </a:p>
        </p:txBody>
      </p:sp>
    </p:spTree>
    <p:extLst>
      <p:ext uri="{BB962C8B-B14F-4D97-AF65-F5344CB8AC3E}">
        <p14:creationId xmlns:p14="http://schemas.microsoft.com/office/powerpoint/2010/main" val="2708986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de Example">
  <p:cSld name="1_Code Example">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608320" y="274640"/>
            <a:ext cx="11010998" cy="923528"/>
          </a:xfrm>
          <a:prstGeom prst="rect">
            <a:avLst/>
          </a:prstGeom>
          <a:noFill/>
          <a:ln>
            <a:noFill/>
          </a:ln>
        </p:spPr>
        <p:txBody>
          <a:bodyPr spcFirstLastPara="1" wrap="square" lIns="95075" tIns="47525" rIns="95075" bIns="47525" anchor="ctr" anchorCtr="0"/>
          <a:lstStyle>
            <a:lvl1pPr marR="0" lvl="0" algn="l" rtl="0">
              <a:spcBef>
                <a:spcPts val="0"/>
              </a:spcBef>
              <a:spcAft>
                <a:spcPts val="0"/>
              </a:spcAft>
              <a:buClr>
                <a:schemeClr val="accent1"/>
              </a:buClr>
              <a:buSzPts val="2500"/>
              <a:buFont typeface="Arial"/>
              <a:buNone/>
              <a:defRPr sz="3333"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2399"/>
            </a:lvl2pPr>
            <a:lvl3pPr lvl="2">
              <a:spcBef>
                <a:spcPts val="0"/>
              </a:spcBef>
              <a:spcAft>
                <a:spcPts val="0"/>
              </a:spcAft>
              <a:buSzPts val="1400"/>
              <a:buNone/>
              <a:defRPr sz="2399"/>
            </a:lvl3pPr>
            <a:lvl4pPr lvl="3">
              <a:spcBef>
                <a:spcPts val="0"/>
              </a:spcBef>
              <a:spcAft>
                <a:spcPts val="0"/>
              </a:spcAft>
              <a:buSzPts val="1400"/>
              <a:buNone/>
              <a:defRPr sz="2399"/>
            </a:lvl4pPr>
            <a:lvl5pPr lvl="4">
              <a:spcBef>
                <a:spcPts val="0"/>
              </a:spcBef>
              <a:spcAft>
                <a:spcPts val="0"/>
              </a:spcAft>
              <a:buSzPts val="1400"/>
              <a:buNone/>
              <a:defRPr sz="2399"/>
            </a:lvl5pPr>
            <a:lvl6pPr lvl="5">
              <a:spcBef>
                <a:spcPts val="0"/>
              </a:spcBef>
              <a:spcAft>
                <a:spcPts val="0"/>
              </a:spcAft>
              <a:buSzPts val="1400"/>
              <a:buNone/>
              <a:defRPr sz="2399"/>
            </a:lvl6pPr>
            <a:lvl7pPr lvl="6">
              <a:spcBef>
                <a:spcPts val="0"/>
              </a:spcBef>
              <a:spcAft>
                <a:spcPts val="0"/>
              </a:spcAft>
              <a:buSzPts val="1400"/>
              <a:buNone/>
              <a:defRPr sz="2399"/>
            </a:lvl7pPr>
            <a:lvl8pPr lvl="7">
              <a:spcBef>
                <a:spcPts val="0"/>
              </a:spcBef>
              <a:spcAft>
                <a:spcPts val="0"/>
              </a:spcAft>
              <a:buSzPts val="1400"/>
              <a:buNone/>
              <a:defRPr sz="2399"/>
            </a:lvl8pPr>
            <a:lvl9pPr lvl="8">
              <a:spcBef>
                <a:spcPts val="0"/>
              </a:spcBef>
              <a:spcAft>
                <a:spcPts val="0"/>
              </a:spcAft>
              <a:buSzPts val="1400"/>
              <a:buNone/>
              <a:defRPr sz="2399"/>
            </a:lvl9pPr>
          </a:lstStyle>
          <a:p>
            <a:endParaRPr/>
          </a:p>
        </p:txBody>
      </p:sp>
      <p:sp>
        <p:nvSpPr>
          <p:cNvPr id="88" name="Google Shape;88;p18"/>
          <p:cNvSpPr txBox="1">
            <a:spLocks noGrp="1"/>
          </p:cNvSpPr>
          <p:nvPr>
            <p:ph type="body" idx="1"/>
          </p:nvPr>
        </p:nvSpPr>
        <p:spPr>
          <a:xfrm>
            <a:off x="753336" y="1390636"/>
            <a:ext cx="10673688" cy="5091232"/>
          </a:xfrm>
          <a:prstGeom prst="rect">
            <a:avLst/>
          </a:prstGeom>
          <a:solidFill>
            <a:srgbClr val="F2F2F2"/>
          </a:solidFill>
          <a:ln>
            <a:noFill/>
          </a:ln>
        </p:spPr>
        <p:txBody>
          <a:bodyPr spcFirstLastPara="1" wrap="square" lIns="274300" tIns="182875" rIns="182875" bIns="182875" anchor="t" anchorCtr="0"/>
          <a:lstStyle>
            <a:lvl1pPr marL="609448" marR="0" lvl="0" indent="-490944" algn="l" rtl="0">
              <a:spcBef>
                <a:spcPts val="587"/>
              </a:spcBef>
              <a:spcAft>
                <a:spcPts val="0"/>
              </a:spcAft>
              <a:buClr>
                <a:srgbClr val="000000"/>
              </a:buClr>
              <a:buSzPts val="2200"/>
              <a:buFont typeface="Arial"/>
              <a:buChar char="•"/>
              <a:defRPr sz="2933" b="0" i="0" u="none" strike="noStrike" cap="none">
                <a:solidFill>
                  <a:srgbClr val="000000"/>
                </a:solidFill>
                <a:latin typeface="Courier"/>
                <a:ea typeface="Courier"/>
                <a:cs typeface="Courier"/>
                <a:sym typeface="Courier"/>
              </a:defRPr>
            </a:lvl1pPr>
            <a:lvl2pPr marL="1218895" marR="0" lvl="1" indent="-465550" algn="l" rtl="0">
              <a:spcBef>
                <a:spcPts val="507"/>
              </a:spcBef>
              <a:spcAft>
                <a:spcPts val="0"/>
              </a:spcAft>
              <a:buClr>
                <a:srgbClr val="000000"/>
              </a:buClr>
              <a:buSzPts val="1900"/>
              <a:buFont typeface="Arial"/>
              <a:buChar char="–"/>
              <a:defRPr sz="2533" b="0" i="0" u="none" strike="noStrike" cap="none">
                <a:solidFill>
                  <a:srgbClr val="000000"/>
                </a:solidFill>
                <a:latin typeface="Courier"/>
                <a:ea typeface="Courier"/>
                <a:cs typeface="Courier"/>
                <a:sym typeface="Courier"/>
              </a:defRPr>
            </a:lvl2pPr>
            <a:lvl3pPr marL="1828343" marR="0" lvl="2" indent="-440157" algn="l" rtl="0">
              <a:spcBef>
                <a:spcPts val="427"/>
              </a:spcBef>
              <a:spcAft>
                <a:spcPts val="0"/>
              </a:spcAft>
              <a:buClr>
                <a:srgbClr val="000000"/>
              </a:buClr>
              <a:buSzPts val="1600"/>
              <a:buFont typeface="Arial"/>
              <a:buChar char="•"/>
              <a:defRPr sz="2133" b="0" i="0" u="none" strike="noStrike" cap="none">
                <a:solidFill>
                  <a:srgbClr val="000000"/>
                </a:solidFill>
                <a:latin typeface="Courier"/>
                <a:ea typeface="Courier"/>
                <a:cs typeface="Courier"/>
                <a:sym typeface="Courier"/>
              </a:defRPr>
            </a:lvl3pPr>
            <a:lvl4pPr marL="2437790" marR="0" lvl="3" indent="-423228" algn="l" rtl="0">
              <a:spcBef>
                <a:spcPts val="373"/>
              </a:spcBef>
              <a:spcAft>
                <a:spcPts val="0"/>
              </a:spcAft>
              <a:buClr>
                <a:srgbClr val="000000"/>
              </a:buClr>
              <a:buSzPts val="1400"/>
              <a:buFont typeface="Arial"/>
              <a:buChar char="–"/>
              <a:defRPr sz="1866" b="0" i="0" u="none" strike="noStrike" cap="none">
                <a:solidFill>
                  <a:srgbClr val="000000"/>
                </a:solidFill>
                <a:latin typeface="Courier"/>
                <a:ea typeface="Courier"/>
                <a:cs typeface="Courier"/>
                <a:sym typeface="Courier"/>
              </a:defRPr>
            </a:lvl4pPr>
            <a:lvl5pPr marL="3047238" marR="0" lvl="4" indent="-406298" algn="l" rtl="0">
              <a:spcBef>
                <a:spcPts val="320"/>
              </a:spcBef>
              <a:spcAft>
                <a:spcPts val="0"/>
              </a:spcAft>
              <a:buClr>
                <a:srgbClr val="000000"/>
              </a:buClr>
              <a:buSzPts val="1200"/>
              <a:buFont typeface="Arial"/>
              <a:buChar char="»"/>
              <a:defRPr sz="1600" b="0" i="0" u="none" strike="noStrike" cap="none">
                <a:solidFill>
                  <a:srgbClr val="000000"/>
                </a:solidFill>
                <a:latin typeface="Courier"/>
                <a:ea typeface="Courier"/>
                <a:cs typeface="Courier"/>
                <a:sym typeface="Courier"/>
              </a:defRPr>
            </a:lvl5pPr>
            <a:lvl6pPr marL="3656686" marR="0" lvl="5" indent="-482479" algn="l" rtl="0">
              <a:spcBef>
                <a:spcPts val="560"/>
              </a:spcBef>
              <a:spcAft>
                <a:spcPts val="0"/>
              </a:spcAft>
              <a:buClr>
                <a:schemeClr val="dk1"/>
              </a:buClr>
              <a:buSzPts val="2100"/>
              <a:buFont typeface="Arial"/>
              <a:buChar char="•"/>
              <a:defRPr sz="2799" b="0" i="0" u="none" strike="noStrike" cap="none">
                <a:solidFill>
                  <a:schemeClr val="dk1"/>
                </a:solidFill>
                <a:latin typeface="Calibri"/>
                <a:ea typeface="Calibri"/>
                <a:cs typeface="Calibri"/>
                <a:sym typeface="Calibri"/>
              </a:defRPr>
            </a:lvl6pPr>
            <a:lvl7pPr marL="4266133" marR="0" lvl="6" indent="-482479" algn="l" rtl="0">
              <a:spcBef>
                <a:spcPts val="560"/>
              </a:spcBef>
              <a:spcAft>
                <a:spcPts val="0"/>
              </a:spcAft>
              <a:buClr>
                <a:schemeClr val="dk1"/>
              </a:buClr>
              <a:buSzPts val="2100"/>
              <a:buFont typeface="Arial"/>
              <a:buChar char="•"/>
              <a:defRPr sz="2799" b="0" i="0" u="none" strike="noStrike" cap="none">
                <a:solidFill>
                  <a:schemeClr val="dk1"/>
                </a:solidFill>
                <a:latin typeface="Calibri"/>
                <a:ea typeface="Calibri"/>
                <a:cs typeface="Calibri"/>
                <a:sym typeface="Calibri"/>
              </a:defRPr>
            </a:lvl7pPr>
            <a:lvl8pPr marL="4875581" marR="0" lvl="7" indent="-482479" algn="l" rtl="0">
              <a:spcBef>
                <a:spcPts val="560"/>
              </a:spcBef>
              <a:spcAft>
                <a:spcPts val="0"/>
              </a:spcAft>
              <a:buClr>
                <a:schemeClr val="dk1"/>
              </a:buClr>
              <a:buSzPts val="2100"/>
              <a:buFont typeface="Arial"/>
              <a:buChar char="•"/>
              <a:defRPr sz="2799" b="0" i="0" u="none" strike="noStrike" cap="none">
                <a:solidFill>
                  <a:schemeClr val="dk1"/>
                </a:solidFill>
                <a:latin typeface="Calibri"/>
                <a:ea typeface="Calibri"/>
                <a:cs typeface="Calibri"/>
                <a:sym typeface="Calibri"/>
              </a:defRPr>
            </a:lvl8pPr>
            <a:lvl9pPr marL="5485028" marR="0" lvl="8" indent="-482479" algn="l" rtl="0">
              <a:spcBef>
                <a:spcPts val="560"/>
              </a:spcBef>
              <a:spcAft>
                <a:spcPts val="0"/>
              </a:spcAft>
              <a:buClr>
                <a:schemeClr val="dk1"/>
              </a:buClr>
              <a:buSzPts val="2100"/>
              <a:buFont typeface="Arial"/>
              <a:buChar char="•"/>
              <a:defRPr sz="2799"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155207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1"/>
            <a:ext cx="23044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5936" y="1122363"/>
            <a:ext cx="8789286" cy="2387600"/>
          </a:xfrm>
        </p:spPr>
        <p:txBody>
          <a:bodyPr anchor="b">
            <a:normAutofit/>
          </a:bodyPr>
          <a:lstStyle>
            <a:lvl1pPr algn="l">
              <a:defRPr sz="4799"/>
            </a:lvl1pPr>
          </a:lstStyle>
          <a:p>
            <a:r>
              <a:rPr lang="en-US"/>
              <a:t>Click to edit Master title style</a:t>
            </a:r>
            <a:endParaRPr lang="en-US" dirty="0"/>
          </a:p>
        </p:txBody>
      </p:sp>
      <p:sp>
        <p:nvSpPr>
          <p:cNvPr id="3" name="Subtitle 2"/>
          <p:cNvSpPr>
            <a:spLocks noGrp="1"/>
          </p:cNvSpPr>
          <p:nvPr>
            <p:ph type="subTitle" idx="1"/>
          </p:nvPr>
        </p:nvSpPr>
        <p:spPr>
          <a:xfrm>
            <a:off x="1875936" y="3602038"/>
            <a:ext cx="8789286" cy="1655762"/>
          </a:xfrm>
        </p:spPr>
        <p:txBody>
          <a:bodyPr>
            <a:normAutofit/>
          </a:bodyPr>
          <a:lstStyle>
            <a:lvl1pPr marL="0" indent="0" algn="l">
              <a:buNone/>
              <a:defRPr sz="1999" cap="all" baseline="0">
                <a:solidFill>
                  <a:schemeClr val="tx2"/>
                </a:solidFill>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5668" y="5410202"/>
            <a:ext cx="2742486" cy="365125"/>
          </a:xfrm>
        </p:spPr>
        <p:txBody>
          <a:bodyPr/>
          <a:lstStyle/>
          <a:p>
            <a:fld id="{48A87A34-81AB-432B-8DAE-1953F412C126}" type="datetimeFigureOut">
              <a:rPr lang="en-US" smtClean="0"/>
              <a:t>11/21/19</a:t>
            </a:fld>
            <a:endParaRPr lang="en-US" dirty="0"/>
          </a:p>
        </p:txBody>
      </p:sp>
      <p:sp>
        <p:nvSpPr>
          <p:cNvPr id="5" name="Footer Placeholder 4"/>
          <p:cNvSpPr>
            <a:spLocks noGrp="1"/>
          </p:cNvSpPr>
          <p:nvPr>
            <p:ph type="ftr" sz="quarter" idx="11"/>
          </p:nvPr>
        </p:nvSpPr>
        <p:spPr>
          <a:xfrm>
            <a:off x="1875936" y="5410202"/>
            <a:ext cx="5123551" cy="365125"/>
          </a:xfrm>
        </p:spPr>
        <p:txBody>
          <a:bodyPr/>
          <a:lstStyle/>
          <a:p>
            <a:endParaRPr lang="en-US" dirty="0"/>
          </a:p>
        </p:txBody>
      </p:sp>
      <p:sp>
        <p:nvSpPr>
          <p:cNvPr id="6" name="Slide Number Placeholder 5"/>
          <p:cNvSpPr>
            <a:spLocks noGrp="1"/>
          </p:cNvSpPr>
          <p:nvPr>
            <p:ph type="sldNum" sz="quarter" idx="12"/>
          </p:nvPr>
        </p:nvSpPr>
        <p:spPr>
          <a:xfrm>
            <a:off x="9894334" y="5410200"/>
            <a:ext cx="77088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5610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70141" y="274639"/>
            <a:ext cx="10622196" cy="923528"/>
          </a:xfrm>
        </p:spPr>
        <p:txBody>
          <a:bodyPr/>
          <a:lstStyle/>
          <a:p>
            <a:r>
              <a:rPr lang="en-US" dirty="0"/>
              <a:t>CLICK TO EDIT MASTER TITLE STYLE</a:t>
            </a:r>
          </a:p>
        </p:txBody>
      </p:sp>
      <p:sp>
        <p:nvSpPr>
          <p:cNvPr id="3" name="Content Placeholder 2"/>
          <p:cNvSpPr>
            <a:spLocks noGrp="1"/>
          </p:cNvSpPr>
          <p:nvPr>
            <p:ph idx="1"/>
          </p:nvPr>
        </p:nvSpPr>
        <p:spPr>
          <a:xfrm>
            <a:off x="770141" y="1198166"/>
            <a:ext cx="10622196" cy="492799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6257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386133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114" y="1419227"/>
            <a:ext cx="9903420" cy="2852737"/>
          </a:xfrm>
        </p:spPr>
        <p:txBody>
          <a:bodyPr anchor="b">
            <a:normAutofit/>
          </a:bodyPr>
          <a:lstStyle>
            <a:lvl1pPr>
              <a:defRPr sz="3599"/>
            </a:lvl1pPr>
          </a:lstStyle>
          <a:p>
            <a:r>
              <a:rPr lang="en-US"/>
              <a:t>Click to edit Master title style</a:t>
            </a:r>
            <a:endParaRPr lang="en-US" dirty="0"/>
          </a:p>
        </p:txBody>
      </p:sp>
      <p:sp>
        <p:nvSpPr>
          <p:cNvPr id="3" name="Text Placeholder 2"/>
          <p:cNvSpPr>
            <a:spLocks noGrp="1"/>
          </p:cNvSpPr>
          <p:nvPr>
            <p:ph type="body" idx="1"/>
          </p:nvPr>
        </p:nvSpPr>
        <p:spPr>
          <a:xfrm>
            <a:off x="1141114" y="4424362"/>
            <a:ext cx="9903420" cy="1374776"/>
          </a:xfrm>
        </p:spPr>
        <p:txBody>
          <a:bodyPr>
            <a:normAutofit/>
          </a:bodyPr>
          <a:lstStyle>
            <a:lvl1pPr marL="0" indent="0">
              <a:buNone/>
              <a:defRPr sz="1799" cap="all" baseline="0">
                <a:solidFill>
                  <a:schemeClr val="tx1">
                    <a:tint val="75000"/>
                  </a:schemeClr>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6959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113" y="2249486"/>
            <a:ext cx="487711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3" y="2249486"/>
            <a:ext cx="487394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527835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114" y="619127"/>
            <a:ext cx="990342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69663" y="2249486"/>
            <a:ext cx="464857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113" y="3073398"/>
            <a:ext cx="487712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9141" y="2249485"/>
            <a:ext cx="4645392" cy="823912"/>
          </a:xfrm>
        </p:spPr>
        <p:txBody>
          <a:bodyPr anchor="b"/>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3073398"/>
            <a:ext cx="487394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11/21/19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99947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7140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049570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407" y="609601"/>
            <a:ext cx="3855033" cy="1639884"/>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54858" y="592666"/>
            <a:ext cx="5889675"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407" y="2249486"/>
            <a:ext cx="3855033"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2442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6" y="609600"/>
            <a:ext cx="5932963" cy="1639886"/>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7378799" y="609602"/>
            <a:ext cx="3665735"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1141113" y="2249486"/>
            <a:ext cx="5932966" cy="3541714"/>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03520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13" y="4304665"/>
            <a:ext cx="9909774" cy="819355"/>
          </a:xfrm>
        </p:spPr>
        <p:txBody>
          <a:bodyPr anchor="b">
            <a:normAutofit/>
          </a:bodyPr>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114" y="606426"/>
            <a:ext cx="9909773"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199"/>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067" y="5124020"/>
            <a:ext cx="9908278" cy="682472"/>
          </a:xfrm>
        </p:spPr>
        <p:txBody>
          <a:bodyP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615697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159" y="609600"/>
            <a:ext cx="9903375" cy="3429000"/>
          </a:xfrm>
        </p:spPr>
        <p:txBody>
          <a:bodyPr anchor="ctr">
            <a:normAutofit/>
          </a:bodyPr>
          <a:lstStyle>
            <a:lvl1pPr>
              <a:defRPr sz="3599"/>
            </a:lvl1pPr>
          </a:lstStyle>
          <a:p>
            <a:r>
              <a:rPr lang="en-US"/>
              <a:t>Click to edit Master title style</a:t>
            </a:r>
            <a:endParaRPr lang="en-US" dirty="0"/>
          </a:p>
        </p:txBody>
      </p:sp>
      <p:sp>
        <p:nvSpPr>
          <p:cNvPr id="4" name="Text Placeholder 3"/>
          <p:cNvSpPr>
            <a:spLocks noGrp="1"/>
          </p:cNvSpPr>
          <p:nvPr>
            <p:ph type="body" sz="half" idx="2"/>
          </p:nvPr>
        </p:nvSpPr>
        <p:spPr>
          <a:xfrm>
            <a:off x="1141113" y="4419600"/>
            <a:ext cx="9901880" cy="1371599"/>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70107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with Bylin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772121" y="1622986"/>
            <a:ext cx="10637880" cy="450317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hasCustomPrompt="1"/>
          </p:nvPr>
        </p:nvSpPr>
        <p:spPr>
          <a:xfrm>
            <a:off x="772121" y="1100750"/>
            <a:ext cx="10637880" cy="442463"/>
          </a:xfrm>
        </p:spPr>
        <p:txBody>
          <a:bodyPr anchor="b">
            <a:noAutofit/>
          </a:bodyPr>
          <a:lstStyle>
            <a:lvl1pPr marL="0" indent="0">
              <a:buNone/>
              <a:defRPr sz="2400" b="0">
                <a:solidFill>
                  <a:srgbClr val="000000"/>
                </a:solidFill>
                <a:latin typeface="Arial"/>
                <a:cs typeface="Aria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 MASTER TEXT STYLES</a:t>
            </a:r>
          </a:p>
        </p:txBody>
      </p:sp>
    </p:spTree>
    <p:extLst>
      <p:ext uri="{BB962C8B-B14F-4D97-AF65-F5344CB8AC3E}">
        <p14:creationId xmlns:p14="http://schemas.microsoft.com/office/powerpoint/2010/main" val="38501811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5836" y="609600"/>
            <a:ext cx="9300329" cy="2748429"/>
          </a:xfrm>
        </p:spPr>
        <p:txBody>
          <a:bodyPr anchor="ctr">
            <a:normAutofit/>
          </a:bodyPr>
          <a:lstStyle>
            <a:lvl1pPr>
              <a:defRPr sz="3599"/>
            </a:lvl1pPr>
          </a:lstStyle>
          <a:p>
            <a:r>
              <a:rPr lang="en-US"/>
              <a:t>Click to edit Master title style</a:t>
            </a:r>
            <a:endParaRPr lang="en-US" dirty="0"/>
          </a:p>
        </p:txBody>
      </p:sp>
      <p:sp>
        <p:nvSpPr>
          <p:cNvPr id="12" name="Text Placeholder 3"/>
          <p:cNvSpPr>
            <a:spLocks noGrp="1"/>
          </p:cNvSpPr>
          <p:nvPr>
            <p:ph type="body" sz="half" idx="13"/>
          </p:nvPr>
        </p:nvSpPr>
        <p:spPr>
          <a:xfrm>
            <a:off x="1720196" y="3365557"/>
            <a:ext cx="8750020"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114" y="4309919"/>
            <a:ext cx="9903422" cy="1489496"/>
          </a:xfrm>
        </p:spPr>
        <p:txBody>
          <a:bodyPr anchor="ctr">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60" name="TextBox 59"/>
          <p:cNvSpPr txBox="1"/>
          <p:nvPr/>
        </p:nvSpPr>
        <p:spPr>
          <a:xfrm>
            <a:off x="903277" y="73239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61" name="TextBox 60"/>
          <p:cNvSpPr txBox="1"/>
          <p:nvPr/>
        </p:nvSpPr>
        <p:spPr>
          <a:xfrm>
            <a:off x="10534626" y="2764972"/>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Tree>
    <p:extLst>
      <p:ext uri="{BB962C8B-B14F-4D97-AF65-F5344CB8AC3E}">
        <p14:creationId xmlns:p14="http://schemas.microsoft.com/office/powerpoint/2010/main" val="26364148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113" y="2134042"/>
            <a:ext cx="9903421" cy="2511835"/>
          </a:xfrm>
        </p:spPr>
        <p:txBody>
          <a:bodyPr anchor="b">
            <a:normAutofit/>
          </a:bodyPr>
          <a:lstStyle>
            <a:lvl1pPr>
              <a:defRPr sz="3599"/>
            </a:lvl1pPr>
          </a:lstStyle>
          <a:p>
            <a:r>
              <a:rPr lang="en-US"/>
              <a:t>Click to edit Master title style</a:t>
            </a:r>
            <a:endParaRPr lang="en-US" dirty="0"/>
          </a:p>
        </p:txBody>
      </p:sp>
      <p:sp>
        <p:nvSpPr>
          <p:cNvPr id="4" name="Text Placeholder 3"/>
          <p:cNvSpPr>
            <a:spLocks noGrp="1"/>
          </p:cNvSpPr>
          <p:nvPr>
            <p:ph type="body" sz="half" idx="2"/>
          </p:nvPr>
        </p:nvSpPr>
        <p:spPr>
          <a:xfrm>
            <a:off x="1141067" y="4657655"/>
            <a:ext cx="9901926" cy="1140644"/>
          </a:xfrm>
        </p:spPr>
        <p:txBody>
          <a:bodyPr anchor="t">
            <a:normAutofit/>
          </a:bodyPr>
          <a:lstStyle>
            <a:lvl1pPr marL="0" indent="0">
              <a:buNone/>
              <a:defRPr sz="17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BC48EC7-AF6A-48D3-8284-14BACBEBDD84}" type="datetimeFigureOut">
              <a:rPr lang="en-US" smtClean="0"/>
              <a:t>11/21/19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86690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116" y="609600"/>
            <a:ext cx="990341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113" y="2674463"/>
            <a:ext cx="319606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625" y="3360263"/>
            <a:ext cx="3207899"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3591" y="2677635"/>
            <a:ext cx="318355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3040" y="3363435"/>
            <a:ext cx="3194998"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0397" y="2674463"/>
            <a:ext cx="3194136" cy="685800"/>
          </a:xfrm>
        </p:spPr>
        <p:txBody>
          <a:bodyPr anchor="b">
            <a:noAutofit/>
          </a:bodyPr>
          <a:lstStyle>
            <a:lvl1pPr marL="0" indent="0">
              <a:lnSpc>
                <a:spcPct val="90000"/>
              </a:lnSpc>
              <a:buNone/>
              <a:defRPr sz="23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0397" y="3360263"/>
            <a:ext cx="3194136" cy="2430936"/>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BC48EC7-AF6A-48D3-8284-14BACBEBDD84}" type="datetimeFigureOut">
              <a:rPr lang="en-US" smtClean="0"/>
              <a:t>11/21/19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742416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114" y="609600"/>
            <a:ext cx="990341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116" y="4404596"/>
            <a:ext cx="3194408"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116" y="2666998"/>
            <a:ext cx="3194408"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116" y="4980859"/>
            <a:ext cx="3194408" cy="81784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7884" y="4404596"/>
            <a:ext cx="3199567"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7884" y="2666998"/>
            <a:ext cx="319810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6424" y="4980857"/>
            <a:ext cx="3199567" cy="81034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0523" y="4404595"/>
            <a:ext cx="3189910" cy="576262"/>
          </a:xfrm>
        </p:spPr>
        <p:txBody>
          <a:bodyPr anchor="b">
            <a:noAutofit/>
          </a:bodyPr>
          <a:lstStyle>
            <a:lvl1pPr marL="0" indent="0">
              <a:lnSpc>
                <a:spcPct val="90000"/>
              </a:lnSpc>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0398" y="2666998"/>
            <a:ext cx="3194137"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999"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0397" y="4980855"/>
            <a:ext cx="3194136" cy="810345"/>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BC48EC7-AF6A-48D3-8284-14BACBEBDD84}" type="datetimeFigureOut">
              <a:rPr lang="en-US" smtClean="0"/>
              <a:t>11/21/19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427813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253061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0046" y="609600"/>
            <a:ext cx="2004489"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113" y="609600"/>
            <a:ext cx="7746572"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563816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Page">
    <p:spTree>
      <p:nvGrpSpPr>
        <p:cNvPr id="1" name=""/>
        <p:cNvGrpSpPr/>
        <p:nvPr/>
      </p:nvGrpSpPr>
      <p:grpSpPr>
        <a:xfrm>
          <a:off x="0" y="0"/>
          <a:ext cx="0" cy="0"/>
          <a:chOff x="0" y="0"/>
          <a:chExt cx="0" cy="0"/>
        </a:xfrm>
      </p:grpSpPr>
      <p:sp>
        <p:nvSpPr>
          <p:cNvPr id="20" name="Text Placeholder 16"/>
          <p:cNvSpPr>
            <a:spLocks noGrp="1"/>
          </p:cNvSpPr>
          <p:nvPr>
            <p:ph type="body" sz="quarter" idx="11" hasCustomPrompt="1"/>
          </p:nvPr>
        </p:nvSpPr>
        <p:spPr>
          <a:xfrm>
            <a:off x="552744" y="5253741"/>
            <a:ext cx="6425841" cy="943232"/>
          </a:xfrm>
          <a:ln>
            <a:noFill/>
          </a:ln>
        </p:spPr>
        <p:txBody>
          <a:bodyPr>
            <a:noAutofit/>
          </a:bodyPr>
          <a:lstStyle>
            <a:lvl1pPr marL="0" indent="0">
              <a:buFont typeface="Arial" panose="020B0604020202020204" pitchFamily="34" charset="0"/>
              <a:buNone/>
              <a:defRPr sz="2400" b="1" baseline="0">
                <a:solidFill>
                  <a:schemeClr val="bg1">
                    <a:alpha val="90000"/>
                  </a:schemeClr>
                </a:solidFill>
                <a:latin typeface="Arial"/>
                <a:cs typeface="Arial"/>
              </a:defRPr>
            </a:lvl1pPr>
            <a:lvl2pPr marL="0" indent="0">
              <a:buFont typeface="Arial" panose="020B0604020202020204" pitchFamily="34" charset="0"/>
              <a:buNone/>
              <a:defRPr>
                <a:solidFill>
                  <a:schemeClr val="bg1"/>
                </a:solidFill>
              </a:defRPr>
            </a:lvl2pPr>
            <a:lvl3pPr marL="0" indent="0">
              <a:buNone/>
              <a:defRPr>
                <a:solidFill>
                  <a:schemeClr val="bg1"/>
                </a:solidFill>
              </a:defRPr>
            </a:lvl3pPr>
            <a:lvl4pPr marL="228591" indent="0">
              <a:buNone/>
              <a:defRPr>
                <a:solidFill>
                  <a:schemeClr val="bg1"/>
                </a:solidFill>
              </a:defRPr>
            </a:lvl4pPr>
            <a:lvl5pPr>
              <a:buNone/>
              <a:defRPr>
                <a:solidFill>
                  <a:schemeClr val="bg1"/>
                </a:solidFill>
              </a:defRPr>
            </a:lvl5pPr>
          </a:lstStyle>
          <a:p>
            <a:pPr lvl="0"/>
            <a:r>
              <a:rPr lang="en-US" dirty="0"/>
              <a:t>Speaker Name</a:t>
            </a:r>
          </a:p>
          <a:p>
            <a:pPr lvl="0"/>
            <a:r>
              <a:rPr lang="en-US" dirty="0"/>
              <a:t>Date</a:t>
            </a:r>
          </a:p>
        </p:txBody>
      </p:sp>
      <p:sp>
        <p:nvSpPr>
          <p:cNvPr id="22" name="Text Placeholder 17"/>
          <p:cNvSpPr>
            <a:spLocks noGrp="1"/>
          </p:cNvSpPr>
          <p:nvPr>
            <p:ph type="body" sz="quarter" idx="10" hasCustomPrompt="1"/>
          </p:nvPr>
        </p:nvSpPr>
        <p:spPr bwMode="black">
          <a:xfrm>
            <a:off x="552744" y="1936980"/>
            <a:ext cx="6425841" cy="2225798"/>
          </a:xfrm>
          <a:ln>
            <a:noFill/>
          </a:ln>
        </p:spPr>
        <p:txBody>
          <a:bodyPr anchor="t" anchorCtr="0">
            <a:normAutofit/>
          </a:bodyPr>
          <a:lstStyle>
            <a:lvl1pPr marL="0" indent="0" algn="l">
              <a:buNone/>
              <a:tabLst>
                <a:tab pos="2916116" algn="l"/>
              </a:tabLst>
              <a:defRPr sz="3600" b="1">
                <a:solidFill>
                  <a:schemeClr val="bg1"/>
                </a:solidFill>
                <a:latin typeface="Arial"/>
                <a:cs typeface="Arial"/>
              </a:defRPr>
            </a:lvl1pPr>
            <a:lvl2pPr marL="0" indent="0">
              <a:buNone/>
              <a:defRPr sz="2400">
                <a:solidFill>
                  <a:schemeClr val="bg1"/>
                </a:solidFill>
                <a:latin typeface="+mn-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a:t>TITLE GOES HERE</a:t>
            </a:r>
          </a:p>
        </p:txBody>
      </p:sp>
    </p:spTree>
    <p:extLst>
      <p:ext uri="{BB962C8B-B14F-4D97-AF65-F5344CB8AC3E}">
        <p14:creationId xmlns:p14="http://schemas.microsoft.com/office/powerpoint/2010/main" val="11068174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hought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95349" y="1778000"/>
            <a:ext cx="9831746" cy="2584450"/>
          </a:xfrm>
        </p:spPr>
        <p:txBody>
          <a:bodyPr>
            <a:normAutofit/>
          </a:bodyPr>
          <a:lstStyle>
            <a:lvl1pPr marL="0" indent="0" algn="ctr">
              <a:buNone/>
              <a:defRPr sz="4000">
                <a:solidFill>
                  <a:srgbClr val="C90605"/>
                </a:solidFill>
                <a:latin typeface="Consolas"/>
              </a:defRPr>
            </a:lvl1pPr>
          </a:lstStyle>
          <a:p>
            <a:pPr lvl="0"/>
            <a:r>
              <a:rPr lang="en-US" dirty="0"/>
              <a:t>Click to edit trenchant thought</a:t>
            </a:r>
          </a:p>
        </p:txBody>
      </p:sp>
    </p:spTree>
    <p:extLst>
      <p:ext uri="{BB962C8B-B14F-4D97-AF65-F5344CB8AC3E}">
        <p14:creationId xmlns:p14="http://schemas.microsoft.com/office/powerpoint/2010/main" val="21267173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No Title">
  <p:cSld name="No Title">
    <p:spTree>
      <p:nvGrpSpPr>
        <p:cNvPr id="1" name="Shape 33"/>
        <p:cNvGrpSpPr/>
        <p:nvPr/>
      </p:nvGrpSpPr>
      <p:grpSpPr>
        <a:xfrm>
          <a:off x="0" y="0"/>
          <a:ext cx="0" cy="0"/>
          <a:chOff x="0" y="0"/>
          <a:chExt cx="0" cy="0"/>
        </a:xfrm>
      </p:grpSpPr>
    </p:spTree>
    <p:extLst>
      <p:ext uri="{BB962C8B-B14F-4D97-AF65-F5344CB8AC3E}">
        <p14:creationId xmlns:p14="http://schemas.microsoft.com/office/powerpoint/2010/main" val="4025573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095145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ought slid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1195349" y="1778000"/>
            <a:ext cx="9831746" cy="2584450"/>
          </a:xfrm>
        </p:spPr>
        <p:txBody>
          <a:bodyPr>
            <a:normAutofit/>
          </a:bodyPr>
          <a:lstStyle>
            <a:lvl1pPr marL="0" indent="0" algn="ctr">
              <a:buNone/>
              <a:defRPr sz="4000">
                <a:solidFill>
                  <a:srgbClr val="C90605"/>
                </a:solidFill>
                <a:latin typeface="Consolas"/>
              </a:defRPr>
            </a:lvl1pPr>
          </a:lstStyle>
          <a:p>
            <a:pPr lvl="0"/>
            <a:r>
              <a:rPr lang="en-US" dirty="0"/>
              <a:t>Click to edit trenchant thought</a:t>
            </a:r>
          </a:p>
        </p:txBody>
      </p:sp>
    </p:spTree>
    <p:extLst>
      <p:ext uri="{BB962C8B-B14F-4D97-AF65-F5344CB8AC3E}">
        <p14:creationId xmlns:p14="http://schemas.microsoft.com/office/powerpoint/2010/main" val="908399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772121" y="1198166"/>
            <a:ext cx="5069920" cy="4927999"/>
          </a:xfrm>
        </p:spPr>
        <p:txBody>
          <a:bodyPr/>
          <a:lstStyle>
            <a:lvl1pPr marL="227013" indent="-227013">
              <a:defRPr sz="2800">
                <a:solidFill>
                  <a:srgbClr val="000000"/>
                </a:solidFill>
              </a:defRPr>
            </a:lvl1pPr>
            <a:lvl2pPr marL="511175" indent="-265113">
              <a:defRPr sz="2400">
                <a:solidFill>
                  <a:srgbClr val="000000"/>
                </a:solidFill>
              </a:defRPr>
            </a:lvl2pPr>
            <a:lvl3pPr marL="738188" indent="-246063">
              <a:defRPr sz="2000">
                <a:solidFill>
                  <a:srgbClr val="000000"/>
                </a:solidFill>
              </a:defRPr>
            </a:lvl3pPr>
            <a:lvl4pPr marL="1087438" indent="-303213">
              <a:defRPr sz="1800">
                <a:solidFill>
                  <a:srgbClr val="000000"/>
                </a:solidFill>
              </a:defRPr>
            </a:lvl4pPr>
            <a:lvl5pPr marL="1373188" indent="-303213">
              <a:defRPr sz="1600">
                <a:solidFill>
                  <a:srgbClr val="000000"/>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58666" y="1198166"/>
            <a:ext cx="5069920" cy="4927999"/>
          </a:xfrm>
        </p:spPr>
        <p:txBody>
          <a:bodyPr>
            <a:normAutofit/>
          </a:bodyPr>
          <a:lstStyle>
            <a:lvl1pPr marL="230188" indent="-228600">
              <a:defRPr sz="2800">
                <a:solidFill>
                  <a:srgbClr val="000000"/>
                </a:solidFill>
              </a:defRPr>
            </a:lvl1pPr>
            <a:lvl2pPr marL="625475" indent="-379413">
              <a:defRPr lang="en-US" sz="2400" kern="1200" dirty="0" smtClean="0">
                <a:solidFill>
                  <a:srgbClr val="000000"/>
                </a:solidFill>
                <a:latin typeface="Arial"/>
                <a:ea typeface="+mn-ea"/>
                <a:cs typeface="Arial"/>
              </a:defRPr>
            </a:lvl2pPr>
            <a:lvl3pPr marL="971550" indent="-303213">
              <a:defRPr sz="2000">
                <a:solidFill>
                  <a:srgbClr val="000000"/>
                </a:solidFill>
              </a:defRPr>
            </a:lvl3pPr>
            <a:lvl4pPr marL="1363663" indent="-303213">
              <a:defRPr sz="1800">
                <a:solidFill>
                  <a:srgbClr val="000000"/>
                </a:solidFill>
              </a:defRPr>
            </a:lvl4pPr>
            <a:lvl5pPr marL="1649413" indent="-303213">
              <a:defRPr sz="1600">
                <a:solidFill>
                  <a:srgbClr val="000000"/>
                </a:solidFill>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p:cNvSpPr txBox="1"/>
          <p:nvPr/>
        </p:nvSpPr>
        <p:spPr>
          <a:xfrm>
            <a:off x="-925391" y="3160119"/>
            <a:ext cx="184666" cy="461665"/>
          </a:xfrm>
          <a:prstGeom prst="rect">
            <a:avLst/>
          </a:prstGeom>
          <a:noFill/>
        </p:spPr>
        <p:txBody>
          <a:bodyPr wrap="none" rtlCol="0">
            <a:spAutoFit/>
          </a:bodyPr>
          <a:lstStyle/>
          <a:p>
            <a:endParaRPr lang="en-US" dirty="0">
              <a:solidFill>
                <a:schemeClr val="tx2"/>
              </a:solidFill>
              <a:latin typeface="Arial"/>
              <a:cs typeface="Arial"/>
            </a:endParaRPr>
          </a:p>
        </p:txBody>
      </p:sp>
      <p:sp>
        <p:nvSpPr>
          <p:cNvPr id="7" name="TextBox 6"/>
          <p:cNvSpPr txBox="1"/>
          <p:nvPr/>
        </p:nvSpPr>
        <p:spPr>
          <a:xfrm>
            <a:off x="-925391" y="3160119"/>
            <a:ext cx="184666" cy="461665"/>
          </a:xfrm>
          <a:prstGeom prst="rect">
            <a:avLst/>
          </a:prstGeom>
          <a:noFill/>
        </p:spPr>
        <p:txBody>
          <a:bodyPr wrap="none" rtlCol="0">
            <a:spAutoFit/>
          </a:bodyPr>
          <a:lstStyle/>
          <a:p>
            <a:endParaRPr lang="en-US" dirty="0">
              <a:solidFill>
                <a:schemeClr val="tx2"/>
              </a:solidFill>
              <a:latin typeface="Arial"/>
              <a:cs typeface="Arial"/>
            </a:endParaRPr>
          </a:p>
        </p:txBody>
      </p:sp>
    </p:spTree>
    <p:extLst>
      <p:ext uri="{BB962C8B-B14F-4D97-AF65-F5344CB8AC3E}">
        <p14:creationId xmlns:p14="http://schemas.microsoft.com/office/powerpoint/2010/main" val="862895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764265" y="1085343"/>
            <a:ext cx="5061308" cy="442157"/>
          </a:xfrm>
        </p:spPr>
        <p:txBody>
          <a:bodyPr anchor="b">
            <a:noAutofit/>
          </a:bodyPr>
          <a:lstStyle>
            <a:lvl1pPr marL="0" indent="0">
              <a:buNone/>
              <a:defRPr sz="2400" b="0">
                <a:solidFill>
                  <a:srgbClr val="000000"/>
                </a:solidFill>
                <a:latin typeface="Arial"/>
                <a:cs typeface="Aria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a:t>
            </a:r>
          </a:p>
        </p:txBody>
      </p:sp>
      <p:sp>
        <p:nvSpPr>
          <p:cNvPr id="5" name="Text Placeholder 4"/>
          <p:cNvSpPr>
            <a:spLocks noGrp="1"/>
          </p:cNvSpPr>
          <p:nvPr>
            <p:ph type="body" sz="quarter" idx="3" hasCustomPrompt="1"/>
          </p:nvPr>
        </p:nvSpPr>
        <p:spPr>
          <a:xfrm>
            <a:off x="6516088" y="1085343"/>
            <a:ext cx="5063297" cy="442157"/>
          </a:xfrm>
        </p:spPr>
        <p:txBody>
          <a:bodyPr anchor="b">
            <a:noAutofit/>
          </a:bodyPr>
          <a:lstStyle>
            <a:lvl1pPr marL="0" indent="0">
              <a:buNone/>
              <a:defRPr sz="2400" b="0">
                <a:solidFill>
                  <a:srgbClr val="000000"/>
                </a:solidFill>
                <a:latin typeface="Arial"/>
                <a:cs typeface="Aria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dirty="0"/>
              <a:t>CLICK TO EDIT</a:t>
            </a:r>
          </a:p>
        </p:txBody>
      </p:sp>
      <p:sp>
        <p:nvSpPr>
          <p:cNvPr id="6" name="Content Placeholder 5"/>
          <p:cNvSpPr>
            <a:spLocks noGrp="1"/>
          </p:cNvSpPr>
          <p:nvPr>
            <p:ph sz="quarter" idx="4"/>
          </p:nvPr>
        </p:nvSpPr>
        <p:spPr>
          <a:xfrm>
            <a:off x="6516088" y="1731737"/>
            <a:ext cx="5063297" cy="4389745"/>
          </a:xfrm>
        </p:spPr>
        <p:txBody>
          <a:bodyPr/>
          <a:lstStyle>
            <a:lvl1pPr marL="227013" indent="-227013">
              <a:defRPr sz="2800"/>
            </a:lvl1pPr>
            <a:lvl2pPr marL="514350" indent="-288925">
              <a:defRPr sz="2400"/>
            </a:lvl2pPr>
            <a:lvl3pPr marL="854075" indent="-303213">
              <a:defRPr sz="2000"/>
            </a:lvl3pPr>
            <a:lvl4pPr marL="1196975" indent="-303213">
              <a:defRPr sz="1800"/>
            </a:lvl4pPr>
            <a:lvl5pPr marL="1541463" indent="-303213">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p:cNvSpPr>
            <a:spLocks noGrp="1"/>
          </p:cNvSpPr>
          <p:nvPr>
            <p:ph sz="quarter" idx="10"/>
          </p:nvPr>
        </p:nvSpPr>
        <p:spPr>
          <a:xfrm>
            <a:off x="772120" y="1731737"/>
            <a:ext cx="5063297" cy="4389745"/>
          </a:xfrm>
        </p:spPr>
        <p:txBody>
          <a:bodyPr/>
          <a:lstStyle>
            <a:lvl1pPr marL="227013" indent="-227013">
              <a:defRPr sz="2800"/>
            </a:lvl1pPr>
            <a:lvl2pPr marL="514350" indent="-288925">
              <a:defRPr sz="2400"/>
            </a:lvl2pPr>
            <a:lvl3pPr marL="854075" indent="-303213">
              <a:defRPr sz="2000"/>
            </a:lvl3pPr>
            <a:lvl4pPr marL="1196975" indent="-303213">
              <a:defRPr sz="1800"/>
            </a:lvl4pPr>
            <a:lvl5pPr marL="1541463" indent="-303213">
              <a:defRPr sz="16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p:cNvCxnSpPr/>
          <p:nvPr/>
        </p:nvCxnSpPr>
        <p:spPr bwMode="auto">
          <a:xfrm>
            <a:off x="6516088" y="1615705"/>
            <a:ext cx="5063298" cy="0"/>
          </a:xfrm>
          <a:prstGeom prst="line">
            <a:avLst/>
          </a:prstGeom>
          <a:noFill/>
          <a:ln w="25400" algn="ctr">
            <a:solidFill>
              <a:srgbClr val="A7A8AA"/>
            </a:solidFill>
            <a:round/>
            <a:headEnd/>
            <a:tailEnd/>
          </a:ln>
        </p:spPr>
      </p:cxnSp>
      <p:cxnSp>
        <p:nvCxnSpPr>
          <p:cNvPr id="8" name="Straight Connector 7"/>
          <p:cNvCxnSpPr/>
          <p:nvPr/>
        </p:nvCxnSpPr>
        <p:spPr bwMode="auto">
          <a:xfrm>
            <a:off x="772121" y="1615705"/>
            <a:ext cx="5037929" cy="0"/>
          </a:xfrm>
          <a:prstGeom prst="line">
            <a:avLst/>
          </a:prstGeom>
          <a:noFill/>
          <a:ln w="25400" algn="ctr">
            <a:solidFill>
              <a:srgbClr val="A7A8AA"/>
            </a:solidFill>
            <a:round/>
            <a:headEnd/>
            <a:tailEnd/>
          </a:ln>
        </p:spPr>
      </p:cxnSp>
    </p:spTree>
    <p:extLst>
      <p:ext uri="{BB962C8B-B14F-4D97-AF65-F5344CB8AC3E}">
        <p14:creationId xmlns:p14="http://schemas.microsoft.com/office/powerpoint/2010/main" val="1959407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no log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Rectangle 2"/>
          <p:cNvSpPr/>
          <p:nvPr userDrawn="1"/>
        </p:nvSpPr>
        <p:spPr>
          <a:xfrm>
            <a:off x="61336" y="5751428"/>
            <a:ext cx="12066154" cy="106976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a:effectLst/>
            </a:endParaRPr>
          </a:p>
        </p:txBody>
      </p:sp>
    </p:spTree>
    <p:extLst>
      <p:ext uri="{BB962C8B-B14F-4D97-AF65-F5344CB8AC3E}">
        <p14:creationId xmlns:p14="http://schemas.microsoft.com/office/powerpoint/2010/main" val="1770270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cxnSp>
        <p:nvCxnSpPr>
          <p:cNvPr id="3" name="Straight Connector 2"/>
          <p:cNvCxnSpPr/>
          <p:nvPr/>
        </p:nvCxnSpPr>
        <p:spPr bwMode="auto">
          <a:xfrm>
            <a:off x="0" y="1358833"/>
            <a:ext cx="12188825" cy="0"/>
          </a:xfrm>
          <a:prstGeom prst="line">
            <a:avLst/>
          </a:prstGeom>
          <a:noFill/>
          <a:ln w="25400" algn="ctr">
            <a:solidFill>
              <a:srgbClr val="A7A8AA"/>
            </a:solidFill>
            <a:round/>
            <a:headEnd/>
            <a:tailEnd/>
          </a:ln>
        </p:spPr>
      </p:cxnSp>
      <p:cxnSp>
        <p:nvCxnSpPr>
          <p:cNvPr id="11" name="Straight Connector 10"/>
          <p:cNvCxnSpPr/>
          <p:nvPr/>
        </p:nvCxnSpPr>
        <p:spPr bwMode="auto">
          <a:xfrm>
            <a:off x="6079713" y="1358369"/>
            <a:ext cx="0" cy="5133577"/>
          </a:xfrm>
          <a:prstGeom prst="line">
            <a:avLst/>
          </a:prstGeom>
          <a:noFill/>
          <a:ln w="25400" algn="ctr">
            <a:solidFill>
              <a:srgbClr val="A7A8AA"/>
            </a:solidFill>
            <a:round/>
            <a:headEnd/>
            <a:tailEnd/>
          </a:ln>
        </p:spPr>
      </p:cxnSp>
      <p:cxnSp>
        <p:nvCxnSpPr>
          <p:cNvPr id="12" name="Straight Connector 11"/>
          <p:cNvCxnSpPr/>
          <p:nvPr/>
        </p:nvCxnSpPr>
        <p:spPr bwMode="auto">
          <a:xfrm>
            <a:off x="8921225" y="1358833"/>
            <a:ext cx="0" cy="5133577"/>
          </a:xfrm>
          <a:prstGeom prst="line">
            <a:avLst/>
          </a:prstGeom>
          <a:noFill/>
          <a:ln w="25400" algn="ctr">
            <a:solidFill>
              <a:srgbClr val="A7A8AA"/>
            </a:solidFill>
            <a:round/>
            <a:headEnd/>
            <a:tailEnd/>
          </a:ln>
        </p:spPr>
      </p:cxnSp>
      <p:cxnSp>
        <p:nvCxnSpPr>
          <p:cNvPr id="13" name="Straight Connector 12"/>
          <p:cNvCxnSpPr/>
          <p:nvPr/>
        </p:nvCxnSpPr>
        <p:spPr bwMode="auto">
          <a:xfrm>
            <a:off x="3309642" y="1358369"/>
            <a:ext cx="0" cy="5133577"/>
          </a:xfrm>
          <a:prstGeom prst="line">
            <a:avLst/>
          </a:prstGeom>
          <a:noFill/>
          <a:ln w="25400" algn="ctr">
            <a:solidFill>
              <a:srgbClr val="A7A8AA"/>
            </a:solidFill>
            <a:round/>
            <a:headEnd/>
            <a:tailEnd/>
          </a:ln>
        </p:spPr>
      </p:cxnSp>
      <p:sp>
        <p:nvSpPr>
          <p:cNvPr id="16" name="Title Placeholder 1"/>
          <p:cNvSpPr>
            <a:spLocks noGrp="1"/>
          </p:cNvSpPr>
          <p:nvPr>
            <p:ph type="title"/>
          </p:nvPr>
        </p:nvSpPr>
        <p:spPr>
          <a:xfrm>
            <a:off x="772121" y="274639"/>
            <a:ext cx="11010998" cy="923528"/>
          </a:xfrm>
          <a:prstGeom prst="rect">
            <a:avLst/>
          </a:prstGeom>
        </p:spPr>
        <p:txBody>
          <a:bodyPr vert="horz" lIns="121899" tIns="60949" rIns="121899" bIns="60949"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83346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theme" Target="../theme/theme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5.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alphaModFix amt="65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34" name="Rectangle 33"/>
          <p:cNvSpPr/>
          <p:nvPr/>
        </p:nvSpPr>
        <p:spPr bwMode="auto">
          <a:xfrm>
            <a:off x="0" y="6507319"/>
            <a:ext cx="12188825" cy="350681"/>
          </a:xfrm>
          <a:prstGeom prst="rect">
            <a:avLst/>
          </a:prstGeom>
          <a:solidFill>
            <a:schemeClr val="tx1"/>
          </a:solidFill>
          <a:ln w="9525" algn="ctr">
            <a:noFill/>
            <a:round/>
            <a:headEnd/>
            <a:tailEnd/>
          </a:ln>
        </p:spPr>
        <p:txBody>
          <a:bodyPr rtlCol="0" anchor="ctr"/>
          <a:lstStyle/>
          <a:p>
            <a:pPr algn="ctr" eaLnBrk="0" hangingPunct="0"/>
            <a:endParaRPr lang="en-US" dirty="0">
              <a:solidFill>
                <a:srgbClr val="FFFFFF"/>
              </a:solidFill>
            </a:endParaRPr>
          </a:p>
        </p:txBody>
      </p:sp>
      <p:sp>
        <p:nvSpPr>
          <p:cNvPr id="2" name="Title Placeholder 1"/>
          <p:cNvSpPr>
            <a:spLocks noGrp="1"/>
          </p:cNvSpPr>
          <p:nvPr>
            <p:ph type="title"/>
          </p:nvPr>
        </p:nvSpPr>
        <p:spPr>
          <a:xfrm>
            <a:off x="772121" y="274639"/>
            <a:ext cx="11010998" cy="923528"/>
          </a:xfrm>
          <a:prstGeom prst="rect">
            <a:avLst/>
          </a:prstGeom>
        </p:spPr>
        <p:txBody>
          <a:bodyPr vert="horz" lIns="121899" tIns="60949" rIns="121899" bIns="60949"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2121" y="1198166"/>
            <a:ext cx="11010998" cy="4927999"/>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3" name="Picture 32" descr="MapR_GoBig.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631001" y="6495395"/>
            <a:ext cx="2561280" cy="401445"/>
          </a:xfrm>
          <a:prstGeom prst="rect">
            <a:avLst/>
          </a:prstGeom>
        </p:spPr>
      </p:pic>
      <p:sp>
        <p:nvSpPr>
          <p:cNvPr id="35" name="TextBox 34"/>
          <p:cNvSpPr txBox="1"/>
          <p:nvPr/>
        </p:nvSpPr>
        <p:spPr>
          <a:xfrm>
            <a:off x="9373608" y="6614246"/>
            <a:ext cx="2036393" cy="138499"/>
          </a:xfrm>
          <a:prstGeom prst="rect">
            <a:avLst/>
          </a:prstGeom>
          <a:noFill/>
        </p:spPr>
        <p:txBody>
          <a:bodyPr wrap="square" lIns="0" tIns="0" rIns="0" bIns="0" rtlCol="0">
            <a:spAutoFit/>
          </a:bodyPr>
          <a:lstStyle/>
          <a:p>
            <a:pPr algn="ctr"/>
            <a:r>
              <a:rPr lang="en-US" sz="900" dirty="0">
                <a:solidFill>
                  <a:srgbClr val="FFFFFF"/>
                </a:solidFill>
                <a:latin typeface="DIN-RegularAlternate"/>
                <a:cs typeface="DIN-RegularAlternate"/>
              </a:rPr>
              <a:t>© 2017 MapR Technologies</a:t>
            </a:r>
          </a:p>
        </p:txBody>
      </p:sp>
      <p:sp>
        <p:nvSpPr>
          <p:cNvPr id="37" name="Slide Number Placeholder 5"/>
          <p:cNvSpPr txBox="1">
            <a:spLocks/>
          </p:cNvSpPr>
          <p:nvPr/>
        </p:nvSpPr>
        <p:spPr>
          <a:xfrm>
            <a:off x="11612103" y="6527544"/>
            <a:ext cx="863600"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C6DA7C-23A0-49B4-BC54-16041AFD646B}" type="slidenum">
              <a:rPr lang="en-US" sz="1200" smtClean="0">
                <a:solidFill>
                  <a:srgbClr val="FFFFFF"/>
                </a:solidFill>
                <a:latin typeface="DIN-RegularAlternate"/>
                <a:cs typeface="DIN-RegularAlternate"/>
              </a:rPr>
              <a:pPr/>
              <a:t>‹#›</a:t>
            </a:fld>
            <a:endParaRPr lang="en-US" sz="1200" dirty="0">
              <a:solidFill>
                <a:srgbClr val="FFFFFF"/>
              </a:solidFill>
              <a:latin typeface="DIN-RegularAlternate"/>
              <a:cs typeface="DIN-RegularAlternate"/>
            </a:endParaRPr>
          </a:p>
        </p:txBody>
      </p:sp>
      <p:cxnSp>
        <p:nvCxnSpPr>
          <p:cNvPr id="38" name="Straight Connector 37"/>
          <p:cNvCxnSpPr/>
          <p:nvPr/>
        </p:nvCxnSpPr>
        <p:spPr bwMode="auto">
          <a:xfrm>
            <a:off x="9373608" y="6499386"/>
            <a:ext cx="0" cy="358614"/>
          </a:xfrm>
          <a:prstGeom prst="line">
            <a:avLst/>
          </a:prstGeom>
          <a:noFill/>
          <a:ln w="25400" algn="ctr">
            <a:solidFill>
              <a:schemeClr val="bg1"/>
            </a:solidFill>
            <a:round/>
            <a:headEnd/>
            <a:tailEnd/>
          </a:ln>
        </p:spPr>
      </p:cxnSp>
      <p:cxnSp>
        <p:nvCxnSpPr>
          <p:cNvPr id="39" name="Straight Connector 38"/>
          <p:cNvCxnSpPr/>
          <p:nvPr/>
        </p:nvCxnSpPr>
        <p:spPr bwMode="auto">
          <a:xfrm>
            <a:off x="11410002" y="6499386"/>
            <a:ext cx="0" cy="358614"/>
          </a:xfrm>
          <a:prstGeom prst="line">
            <a:avLst/>
          </a:prstGeom>
          <a:noFill/>
          <a:ln w="25400" algn="ctr">
            <a:solidFill>
              <a:schemeClr val="bg1"/>
            </a:solidFill>
            <a:round/>
            <a:headEnd/>
            <a:tailEnd/>
          </a:ln>
        </p:spPr>
      </p:cxnSp>
      <p:cxnSp>
        <p:nvCxnSpPr>
          <p:cNvPr id="40" name="Straight Connector 39"/>
          <p:cNvCxnSpPr/>
          <p:nvPr/>
        </p:nvCxnSpPr>
        <p:spPr bwMode="auto">
          <a:xfrm>
            <a:off x="0" y="6499386"/>
            <a:ext cx="12188825" cy="0"/>
          </a:xfrm>
          <a:prstGeom prst="line">
            <a:avLst/>
          </a:prstGeom>
          <a:noFill/>
          <a:ln w="25400" algn="ctr">
            <a:solidFill>
              <a:srgbClr val="FFFFFF"/>
            </a:solidFill>
            <a:round/>
            <a:headEnd/>
            <a:tailEnd/>
          </a:ln>
        </p:spPr>
      </p:cxnSp>
      <p:cxnSp>
        <p:nvCxnSpPr>
          <p:cNvPr id="42" name="Straight Connector 41"/>
          <p:cNvCxnSpPr/>
          <p:nvPr/>
        </p:nvCxnSpPr>
        <p:spPr bwMode="auto">
          <a:xfrm>
            <a:off x="1729869" y="6499386"/>
            <a:ext cx="0" cy="358614"/>
          </a:xfrm>
          <a:prstGeom prst="line">
            <a:avLst/>
          </a:prstGeom>
          <a:noFill/>
          <a:ln w="25400" algn="ctr">
            <a:solidFill>
              <a:schemeClr val="bg1"/>
            </a:solidFill>
            <a:round/>
            <a:headEnd/>
            <a:tailEnd/>
          </a:ln>
        </p:spPr>
      </p:cxnSp>
      <p:sp>
        <p:nvSpPr>
          <p:cNvPr id="4" name="Rectangle 3"/>
          <p:cNvSpPr/>
          <p:nvPr/>
        </p:nvSpPr>
        <p:spPr bwMode="auto">
          <a:xfrm>
            <a:off x="1742921" y="6523275"/>
            <a:ext cx="1449360" cy="294128"/>
          </a:xfrm>
          <a:prstGeom prst="rect">
            <a:avLst/>
          </a:prstGeom>
          <a:solidFill>
            <a:srgbClr val="000000"/>
          </a:solidFill>
          <a:ln w="9525" algn="ctr">
            <a:noFill/>
            <a:round/>
            <a:headEnd/>
            <a:tailEnd/>
          </a:ln>
        </p:spPr>
        <p:txBody>
          <a:bodyPr rtlCol="0" anchor="ctr"/>
          <a:lstStyle/>
          <a:p>
            <a:pPr algn="ctr" eaLnBrk="0" hangingPunct="0"/>
            <a:endParaRPr lang="en-US" dirty="0">
              <a:solidFill>
                <a:srgbClr val="FFFFFF"/>
              </a:solidFill>
            </a:endParaRPr>
          </a:p>
        </p:txBody>
      </p:sp>
    </p:spTree>
    <p:extLst>
      <p:ext uri="{BB962C8B-B14F-4D97-AF65-F5344CB8AC3E}">
        <p14:creationId xmlns:p14="http://schemas.microsoft.com/office/powerpoint/2010/main" val="125833211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2" r:id="rId17"/>
    <p:sldLayoutId id="2147483693" r:id="rId18"/>
  </p:sldLayoutIdLst>
  <p:txStyles>
    <p:titleStyle>
      <a:lvl1pPr algn="l" defTabSz="609493" rtl="0" eaLnBrk="1" latinLnBrk="0" hangingPunct="1">
        <a:spcBef>
          <a:spcPct val="0"/>
        </a:spcBef>
        <a:buNone/>
        <a:defRPr sz="3200" b="1" kern="1200">
          <a:solidFill>
            <a:schemeClr val="accent1"/>
          </a:solidFill>
          <a:latin typeface="Arial"/>
          <a:ea typeface="+mj-ea"/>
          <a:cs typeface="Arial"/>
        </a:defRPr>
      </a:lvl1pPr>
    </p:titleStyle>
    <p:bodyStyle>
      <a:lvl1pPr marL="344488" indent="-344488" algn="l" defTabSz="609493" rtl="0" eaLnBrk="1" latinLnBrk="0" hangingPunct="1">
        <a:spcBef>
          <a:spcPct val="20000"/>
        </a:spcBef>
        <a:buFont typeface="Arial"/>
        <a:buChar char="•"/>
        <a:defRPr sz="2800" kern="1200">
          <a:solidFill>
            <a:schemeClr val="tx1"/>
          </a:solidFill>
          <a:latin typeface="Arial"/>
          <a:ea typeface="+mn-ea"/>
          <a:cs typeface="Arial"/>
        </a:defRPr>
      </a:lvl1pPr>
      <a:lvl2pPr marL="801688" indent="-379413" algn="l" defTabSz="609493" rtl="0" eaLnBrk="1" latinLnBrk="0" hangingPunct="1">
        <a:spcBef>
          <a:spcPct val="20000"/>
        </a:spcBef>
        <a:buFont typeface="Arial"/>
        <a:buChar char="–"/>
        <a:defRPr sz="2400" kern="1200">
          <a:solidFill>
            <a:schemeClr val="tx1"/>
          </a:solidFill>
          <a:latin typeface="Arial"/>
          <a:ea typeface="+mn-ea"/>
          <a:cs typeface="Arial"/>
        </a:defRPr>
      </a:lvl2pPr>
      <a:lvl3pPr marL="1138238" indent="-303213" algn="l" defTabSz="609493" rtl="0" eaLnBrk="1" latinLnBrk="0" hangingPunct="1">
        <a:spcBef>
          <a:spcPct val="20000"/>
        </a:spcBef>
        <a:buFont typeface="Arial"/>
        <a:buChar char="•"/>
        <a:defRPr sz="2000" kern="1200">
          <a:solidFill>
            <a:schemeClr val="tx1"/>
          </a:solidFill>
          <a:latin typeface="Arial"/>
          <a:ea typeface="+mn-ea"/>
          <a:cs typeface="Arial"/>
        </a:defRPr>
      </a:lvl3pPr>
      <a:lvl4pPr marL="1490663" indent="-303213" algn="l" defTabSz="609493" rtl="0" eaLnBrk="1" latinLnBrk="0" hangingPunct="1">
        <a:spcBef>
          <a:spcPct val="20000"/>
        </a:spcBef>
        <a:buFont typeface="Arial"/>
        <a:buChar char="–"/>
        <a:tabLst>
          <a:tab pos="1604963" algn="l"/>
        </a:tabLst>
        <a:defRPr sz="1800" kern="1200">
          <a:solidFill>
            <a:schemeClr val="tx1"/>
          </a:solidFill>
          <a:latin typeface="Arial"/>
          <a:ea typeface="+mn-ea"/>
          <a:cs typeface="Arial"/>
        </a:defRPr>
      </a:lvl4pPr>
      <a:lvl5pPr marL="1835150" indent="-303213" algn="l" defTabSz="609493" rtl="0" eaLnBrk="1" latinLnBrk="0" hangingPunct="1">
        <a:spcBef>
          <a:spcPct val="20000"/>
        </a:spcBef>
        <a:buFont typeface="Arial"/>
        <a:buChar char="»"/>
        <a:defRPr sz="1600" kern="1200">
          <a:solidFill>
            <a:schemeClr val="tx1"/>
          </a:solidFill>
          <a:latin typeface="Arial"/>
          <a:ea typeface="+mn-ea"/>
          <a:cs typeface="Arial"/>
        </a:defRPr>
      </a:lvl5pPr>
      <a:lvl6pPr marL="3352213" indent="-304747" algn="l" defTabSz="609493" rtl="0" eaLnBrk="1" latinLnBrk="0" hangingPunct="1">
        <a:spcBef>
          <a:spcPct val="20000"/>
        </a:spcBef>
        <a:buFont typeface="Arial"/>
        <a:buChar char="•"/>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alphaModFix amt="65000"/>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3">
            <a:alphaModFix amt="30000"/>
            <a:extLst>
              <a:ext uri="{28A0092B-C50C-407E-A947-70E740481C1C}">
                <a14:useLocalDpi xmlns:a14="http://schemas.microsoft.com/office/drawing/2010/main" val="0"/>
              </a:ext>
            </a:extLst>
          </a:blip>
          <a:srcRect/>
          <a:stretch>
            <a:fillRect/>
          </a:stretch>
        </p:blipFill>
        <p:spPr bwMode="auto">
          <a:xfrm>
            <a:off x="0" y="-1"/>
            <a:ext cx="12188828"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4" y="1"/>
            <a:ext cx="12050749"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116" y="618518"/>
            <a:ext cx="990341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115" y="2249487"/>
            <a:ext cx="990341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4979" y="5883277"/>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11/21/19</a:t>
            </a:fld>
            <a:endParaRPr lang="en-US" dirty="0"/>
          </a:p>
        </p:txBody>
      </p:sp>
      <p:sp>
        <p:nvSpPr>
          <p:cNvPr id="5" name="Footer Placeholder 4"/>
          <p:cNvSpPr>
            <a:spLocks noGrp="1"/>
          </p:cNvSpPr>
          <p:nvPr>
            <p:ph type="ftr" sz="quarter" idx="3"/>
          </p:nvPr>
        </p:nvSpPr>
        <p:spPr>
          <a:xfrm>
            <a:off x="1141114" y="5883276"/>
            <a:ext cx="6237684"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3645" y="5883275"/>
            <a:ext cx="770888"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73375317"/>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Lst>
  <p:txStyles>
    <p:titleStyle>
      <a:lvl1pPr algn="l" defTabSz="914126" rtl="0" eaLnBrk="1" latinLnBrk="0" hangingPunct="1">
        <a:lnSpc>
          <a:spcPct val="90000"/>
        </a:lnSpc>
        <a:spcBef>
          <a:spcPct val="0"/>
        </a:spcBef>
        <a:buNone/>
        <a:defRPr sz="3599" kern="1200" cap="all" baseline="0">
          <a:solidFill>
            <a:schemeClr val="tx1"/>
          </a:solidFill>
          <a:latin typeface="+mj-lt"/>
          <a:ea typeface="+mj-ea"/>
          <a:cs typeface="+mj-cs"/>
        </a:defRPr>
      </a:lvl1pPr>
    </p:titleStyle>
    <p:bodyStyle>
      <a:lvl1pPr marL="228531" indent="-228531" algn="l" defTabSz="914126" rtl="0" eaLnBrk="1" latinLnBrk="0" hangingPunct="1">
        <a:lnSpc>
          <a:spcPct val="120000"/>
        </a:lnSpc>
        <a:spcBef>
          <a:spcPts val="1000"/>
        </a:spcBef>
        <a:buSzPct val="125000"/>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120000"/>
        </a:lnSpc>
        <a:spcBef>
          <a:spcPts val="500"/>
        </a:spcBef>
        <a:buSzPct val="125000"/>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120000"/>
        </a:lnSpc>
        <a:spcBef>
          <a:spcPts val="500"/>
        </a:spcBef>
        <a:buSzPct val="125000"/>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hyperlink" Target="https://kubernetes.io/docs/concepts/workloads/controllers/deployment/" TargetMode="External"/><Relationship Id="rId2" Type="http://schemas.openxmlformats.org/officeDocument/2006/relationships/hyperlink" Target="https://kubernetes.io/docs/concepts/workloads/controllers/replicaset/" TargetMode="External"/><Relationship Id="rId1" Type="http://schemas.openxmlformats.org/officeDocument/2006/relationships/slideLayout" Target="../slideLayouts/slideLayout38.xml"/><Relationship Id="rId5" Type="http://schemas.openxmlformats.org/officeDocument/2006/relationships/image" Target="../media/image33.png"/><Relationship Id="rId4" Type="http://schemas.openxmlformats.org/officeDocument/2006/relationships/image" Target="../media/image32.tiff"/></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tiff"/><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kubernetes.io/docs/concepts/storage/storage-classe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kubernetes.io/docs/concepts/workloads/controllers/deployment/" TargetMode="External"/><Relationship Id="rId1" Type="http://schemas.openxmlformats.org/officeDocument/2006/relationships/slideLayout" Target="../slideLayouts/slideLayout24.xml"/><Relationship Id="rId4" Type="http://schemas.openxmlformats.org/officeDocument/2006/relationships/image" Target="../media/image42.tiff"/></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8.xml"/><Relationship Id="rId6" Type="http://schemas.openxmlformats.org/officeDocument/2006/relationships/image" Target="../media/image46.jpeg"/><Relationship Id="rId5" Type="http://schemas.openxmlformats.org/officeDocument/2006/relationships/image" Target="../media/image45.jp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hyperlink" Target="https://kubernetes.io/docs/concepts/configuration/secret/" TargetMode="External"/><Relationship Id="rId2" Type="http://schemas.openxmlformats.org/officeDocument/2006/relationships/hyperlink" Target="https://hub.docker.com/" TargetMode="External"/><Relationship Id="rId1" Type="http://schemas.openxmlformats.org/officeDocument/2006/relationships/slideLayout" Target="../slideLayouts/slideLayout38.xml"/><Relationship Id="rId5" Type="http://schemas.openxmlformats.org/officeDocument/2006/relationships/image" Target="../media/image49.png"/><Relationship Id="rId4" Type="http://schemas.openxmlformats.org/officeDocument/2006/relationships/hyperlink" Target="https://kubernetes.io/docs/concepts/services-networking/ingres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png"/><Relationship Id="rId7" Type="http://schemas.openxmlformats.org/officeDocument/2006/relationships/image" Target="../media/image20.tiff"/><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png"/><Relationship Id="rId9" Type="http://schemas.openxmlformats.org/officeDocument/2006/relationships/image" Target="../media/image22.tiff"/></Relationships>
</file>

<file path=ppt/slides/_rels/slide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38.xml"/><Relationship Id="rId4" Type="http://schemas.openxmlformats.org/officeDocument/2006/relationships/image" Target="../media/image25.tiff"/></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8" Type="http://schemas.openxmlformats.org/officeDocument/2006/relationships/hyperlink" Target="https://en.wikipedia.org/wiki/Cloud_Native_Computing_Foundation" TargetMode="External"/><Relationship Id="rId3" Type="http://schemas.openxmlformats.org/officeDocument/2006/relationships/image" Target="../media/image16.png"/><Relationship Id="rId7" Type="http://schemas.openxmlformats.org/officeDocument/2006/relationships/hyperlink" Target="https://en.wikipedia.org/wiki/Application_software" TargetMode="Externa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hyperlink" Target="https://en.wikipedia.org/wiki/Orchestration_(computing)" TargetMode="External"/><Relationship Id="rId5" Type="http://schemas.openxmlformats.org/officeDocument/2006/relationships/hyperlink" Target="https://en.wikipedia.org/wiki/Operating-system-level_virtualization" TargetMode="External"/><Relationship Id="rId4" Type="http://schemas.openxmlformats.org/officeDocument/2006/relationships/hyperlink" Target="https://en.wikipedia.org/wiki/Open-source_software"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kubernetes.io/docs/concepts/overview/components/#cloud-controller-manager" TargetMode="External"/><Relationship Id="rId3" Type="http://schemas.openxmlformats.org/officeDocument/2006/relationships/image" Target="../media/image28.png"/><Relationship Id="rId7" Type="http://schemas.openxmlformats.org/officeDocument/2006/relationships/hyperlink" Target="https://kubernetes.io/docs/reference/generated/kube-controller-manager/" TargetMode="External"/><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hyperlink" Target="https://kubernetes.io/docs/reference/generated/kube-apiserver/" TargetMode="External"/><Relationship Id="rId11" Type="http://schemas.openxmlformats.org/officeDocument/2006/relationships/image" Target="../media/image29.tiff"/><Relationship Id="rId5" Type="http://schemas.openxmlformats.org/officeDocument/2006/relationships/hyperlink" Target="https://www.aquasec.com/wiki/display/containers/Kubernetes+Cluster" TargetMode="External"/><Relationship Id="rId10" Type="http://schemas.openxmlformats.org/officeDocument/2006/relationships/image" Target="../media/image16.png"/><Relationship Id="rId4" Type="http://schemas.openxmlformats.org/officeDocument/2006/relationships/hyperlink" Target="https://www.aquasec.com/wiki/display/containers/Working+with+Kubernetes+Dashboard" TargetMode="External"/><Relationship Id="rId9" Type="http://schemas.openxmlformats.org/officeDocument/2006/relationships/hyperlink" Target="https://kubernetes.io/docs/reference/generated/kube-scheduler/"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9.tiff"/><Relationship Id="rId3" Type="http://schemas.openxmlformats.org/officeDocument/2006/relationships/image" Target="../media/image28.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hyperlink" Target="https://kubernetes.io/docs/reference/generated/kube-proxy/" TargetMode="External"/><Relationship Id="rId5" Type="http://schemas.openxmlformats.org/officeDocument/2006/relationships/hyperlink" Target="https://kubernetes.io/docs/reference/generated/kubelet/" TargetMode="External"/><Relationship Id="rId4" Type="http://schemas.openxmlformats.org/officeDocument/2006/relationships/hyperlink" Target="https://www.aquasec.com/wiki/display/containers/Working+with+Kubernetes+Dashboar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8.xml"/><Relationship Id="rId6" Type="http://schemas.openxmlformats.org/officeDocument/2006/relationships/image" Target="../media/image31.tiff"/><Relationship Id="rId5" Type="http://schemas.openxmlformats.org/officeDocument/2006/relationships/image" Target="../media/image30.png"/><Relationship Id="rId4" Type="http://schemas.openxmlformats.org/officeDocument/2006/relationships/hyperlink" Target="https://kubernetes.io/docs/concepts/workloads/pods/po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9">
            <a:extLst>
              <a:ext uri="{FF2B5EF4-FFF2-40B4-BE49-F238E27FC236}">
                <a16:creationId xmlns:a16="http://schemas.microsoft.com/office/drawing/2014/main" id="{4A0E2CED-819B-CE47-9ADE-36398F3888EB}"/>
              </a:ext>
            </a:extLst>
          </p:cNvPr>
          <p:cNvPicPr>
            <a:picLocks noChangeAspect="1"/>
          </p:cNvPicPr>
          <p:nvPr/>
        </p:nvPicPr>
        <p:blipFill>
          <a:blip r:embed="rId2">
            <a:extLst>
              <a:ext uri="{28A0092B-C50C-407E-A947-70E740481C1C}">
                <a14:useLocalDpi xmlns:a14="http://schemas.microsoft.com/office/drawing/2010/main" val="0"/>
              </a:ext>
            </a:extLst>
          </a:blip>
          <a:srcRect t="19" b="19"/>
          <a:stretch>
            <a:fillRect/>
          </a:stretch>
        </p:blipFill>
        <p:spPr>
          <a:xfrm>
            <a:off x="10495250" y="-1"/>
            <a:ext cx="1693575" cy="1742303"/>
          </a:xfrm>
          <a:prstGeom prst="rect">
            <a:avLst/>
          </a:prstGeom>
        </p:spPr>
      </p:pic>
      <p:sp>
        <p:nvSpPr>
          <p:cNvPr id="3" name="Text Placeholder 2"/>
          <p:cNvSpPr>
            <a:spLocks noGrp="1"/>
          </p:cNvSpPr>
          <p:nvPr>
            <p:ph type="body" sz="quarter" idx="10"/>
          </p:nvPr>
        </p:nvSpPr>
        <p:spPr/>
        <p:txBody>
          <a:bodyPr/>
          <a:lstStyle/>
          <a:p>
            <a:r>
              <a:rPr lang="en-US" dirty="0"/>
              <a:t>Container Orchestration with Kubernetes</a:t>
            </a:r>
          </a:p>
        </p:txBody>
      </p:sp>
    </p:spTree>
    <p:extLst>
      <p:ext uri="{BB962C8B-B14F-4D97-AF65-F5344CB8AC3E}">
        <p14:creationId xmlns:p14="http://schemas.microsoft.com/office/powerpoint/2010/main" val="182979773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0B40A0-68D0-AE47-8B2C-7872B3063C6E}"/>
              </a:ext>
            </a:extLst>
          </p:cNvPr>
          <p:cNvSpPr/>
          <p:nvPr/>
        </p:nvSpPr>
        <p:spPr>
          <a:xfrm>
            <a:off x="361311" y="294330"/>
            <a:ext cx="5777544" cy="461665"/>
          </a:xfrm>
          <a:prstGeom prst="rect">
            <a:avLst/>
          </a:prstGeom>
        </p:spPr>
        <p:txBody>
          <a:bodyPr wrap="none">
            <a:spAutoFit/>
          </a:bodyPr>
          <a:lstStyle/>
          <a:p>
            <a:r>
              <a:rPr lang="en-US" b="1" dirty="0">
                <a:solidFill>
                  <a:schemeClr val="bg1"/>
                </a:solidFill>
                <a:latin typeface="Arial"/>
                <a:cs typeface="Arial"/>
              </a:rPr>
              <a:t>5. Kubernetes Objects(Core concepts)</a:t>
            </a:r>
            <a:endParaRPr lang="en-US" dirty="0"/>
          </a:p>
        </p:txBody>
      </p:sp>
      <p:sp>
        <p:nvSpPr>
          <p:cNvPr id="3" name="Rectangle 2">
            <a:extLst>
              <a:ext uri="{FF2B5EF4-FFF2-40B4-BE49-F238E27FC236}">
                <a16:creationId xmlns:a16="http://schemas.microsoft.com/office/drawing/2014/main" id="{08480C91-BC62-EE4C-99FA-3E785AC72AFD}"/>
              </a:ext>
            </a:extLst>
          </p:cNvPr>
          <p:cNvSpPr/>
          <p:nvPr/>
        </p:nvSpPr>
        <p:spPr>
          <a:xfrm>
            <a:off x="361311" y="755995"/>
            <a:ext cx="4952094" cy="830997"/>
          </a:xfrm>
          <a:prstGeom prst="rect">
            <a:avLst/>
          </a:prstGeom>
        </p:spPr>
        <p:txBody>
          <a:bodyPr wrap="square">
            <a:spAutoFit/>
          </a:bodyPr>
          <a:lstStyle/>
          <a:p>
            <a:r>
              <a:rPr lang="en-US" sz="1600" b="1" dirty="0">
                <a:solidFill>
                  <a:schemeClr val="bg1"/>
                </a:solidFill>
                <a:latin typeface="Arial" panose="020B0604020202020204" pitchFamily="34" charset="0"/>
                <a:cs typeface="Arial" panose="020B0604020202020204" pitchFamily="34" charset="0"/>
              </a:rPr>
              <a:t>Replica Set</a:t>
            </a:r>
          </a:p>
          <a:p>
            <a:r>
              <a:rPr lang="en-US" sz="1600"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A </a:t>
            </a:r>
            <a:r>
              <a:rPr lang="en-US" sz="1600" i="1"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Replica Set</a:t>
            </a:r>
            <a:r>
              <a:rPr lang="en-US" sz="1600" i="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Ensures a defined number of pods are always running. </a:t>
            </a:r>
            <a:endParaRPr lang="en-US" sz="1600" b="0" i="0" dirty="0">
              <a:solidFill>
                <a:schemeClr val="bg1"/>
              </a:solidFill>
              <a:effectLst/>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C9773921-BC5D-6C4A-A596-028236093008}"/>
              </a:ext>
            </a:extLst>
          </p:cNvPr>
          <p:cNvSpPr/>
          <p:nvPr/>
        </p:nvSpPr>
        <p:spPr>
          <a:xfrm>
            <a:off x="361311" y="1586992"/>
            <a:ext cx="5733101" cy="1077218"/>
          </a:xfrm>
          <a:prstGeom prst="rect">
            <a:avLst/>
          </a:prstGeom>
        </p:spPr>
        <p:txBody>
          <a:bodyPr wrap="square">
            <a:spAutoFit/>
          </a:bodyPr>
          <a:lstStyle/>
          <a:p>
            <a:r>
              <a:rPr lang="en-US" sz="1600" b="1" dirty="0">
                <a:solidFill>
                  <a:schemeClr val="bg1"/>
                </a:solidFill>
                <a:latin typeface="Arial" panose="020B0604020202020204" pitchFamily="34" charset="0"/>
                <a:cs typeface="Arial" panose="020B0604020202020204" pitchFamily="34" charset="0"/>
              </a:rPr>
              <a:t>Deployment</a:t>
            </a:r>
          </a:p>
          <a:p>
            <a:r>
              <a:rPr lang="en-US"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A Deployment</a:t>
            </a:r>
            <a:r>
              <a:rPr lang="en-US" sz="1600" dirty="0">
                <a:solidFill>
                  <a:schemeClr val="bg1"/>
                </a:solidFill>
                <a:latin typeface="Arial" panose="020B0604020202020204" pitchFamily="34" charset="0"/>
                <a:cs typeface="Arial" panose="020B0604020202020204" pitchFamily="34" charset="0"/>
              </a:rPr>
              <a:t>  A Deployment object include Pod(s) and Replica Set. It also help to update the resources when you deploy new </a:t>
            </a:r>
            <a:r>
              <a:rPr lang="en-US" sz="1600" dirty="0">
                <a:solidFill>
                  <a:schemeClr val="bg1"/>
                </a:solidFill>
                <a:latin typeface="medium-content-serif-font"/>
              </a:rPr>
              <a:t>version.</a:t>
            </a:r>
          </a:p>
        </p:txBody>
      </p:sp>
      <p:pic>
        <p:nvPicPr>
          <p:cNvPr id="7" name="Picture 6">
            <a:extLst>
              <a:ext uri="{FF2B5EF4-FFF2-40B4-BE49-F238E27FC236}">
                <a16:creationId xmlns:a16="http://schemas.microsoft.com/office/drawing/2014/main" id="{6683261F-BF1D-D84E-B33F-8CAE659711C5}"/>
              </a:ext>
            </a:extLst>
          </p:cNvPr>
          <p:cNvPicPr>
            <a:picLocks noChangeAspect="1"/>
          </p:cNvPicPr>
          <p:nvPr/>
        </p:nvPicPr>
        <p:blipFill>
          <a:blip r:embed="rId4"/>
          <a:stretch>
            <a:fillRect/>
          </a:stretch>
        </p:blipFill>
        <p:spPr>
          <a:xfrm>
            <a:off x="195364" y="3626708"/>
            <a:ext cx="5899048" cy="3153041"/>
          </a:xfrm>
          <a:prstGeom prst="rect">
            <a:avLst/>
          </a:prstGeom>
        </p:spPr>
      </p:pic>
      <p:pic>
        <p:nvPicPr>
          <p:cNvPr id="8" name="Picture 7">
            <a:extLst>
              <a:ext uri="{FF2B5EF4-FFF2-40B4-BE49-F238E27FC236}">
                <a16:creationId xmlns:a16="http://schemas.microsoft.com/office/drawing/2014/main" id="{466D47A6-6DA5-A949-AE6D-079AF550FCC4}"/>
              </a:ext>
            </a:extLst>
          </p:cNvPr>
          <p:cNvPicPr>
            <a:picLocks noChangeAspect="1"/>
          </p:cNvPicPr>
          <p:nvPr/>
        </p:nvPicPr>
        <p:blipFill>
          <a:blip r:embed="rId5"/>
          <a:stretch>
            <a:fillRect/>
          </a:stretch>
        </p:blipFill>
        <p:spPr>
          <a:xfrm>
            <a:off x="6465480" y="0"/>
            <a:ext cx="5523462" cy="6858000"/>
          </a:xfrm>
          <a:prstGeom prst="rect">
            <a:avLst/>
          </a:prstGeom>
        </p:spPr>
      </p:pic>
    </p:spTree>
    <p:extLst>
      <p:ext uri="{BB962C8B-B14F-4D97-AF65-F5344CB8AC3E}">
        <p14:creationId xmlns:p14="http://schemas.microsoft.com/office/powerpoint/2010/main" val="1987163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DD7EA4-DA27-9F45-9F70-76EBA86FE296}"/>
              </a:ext>
            </a:extLst>
          </p:cNvPr>
          <p:cNvSpPr/>
          <p:nvPr/>
        </p:nvSpPr>
        <p:spPr>
          <a:xfrm>
            <a:off x="386025" y="269617"/>
            <a:ext cx="5436104" cy="461665"/>
          </a:xfrm>
          <a:prstGeom prst="rect">
            <a:avLst/>
          </a:prstGeom>
        </p:spPr>
        <p:txBody>
          <a:bodyPr wrap="none">
            <a:spAutoFit/>
          </a:bodyPr>
          <a:lstStyle/>
          <a:p>
            <a:r>
              <a:rPr lang="en-US" b="1" dirty="0">
                <a:solidFill>
                  <a:schemeClr val="bg1"/>
                </a:solidFill>
                <a:latin typeface="Arial"/>
                <a:cs typeface="Arial"/>
              </a:rPr>
              <a:t>Kubernetes Objects(Core concepts)</a:t>
            </a:r>
            <a:endParaRPr lang="en-US" dirty="0"/>
          </a:p>
        </p:txBody>
      </p:sp>
      <p:sp>
        <p:nvSpPr>
          <p:cNvPr id="3" name="Rectangle 2">
            <a:extLst>
              <a:ext uri="{FF2B5EF4-FFF2-40B4-BE49-F238E27FC236}">
                <a16:creationId xmlns:a16="http://schemas.microsoft.com/office/drawing/2014/main" id="{F0580E20-E6E4-3E40-BCB7-27F7C4F631E0}"/>
              </a:ext>
            </a:extLst>
          </p:cNvPr>
          <p:cNvSpPr/>
          <p:nvPr/>
        </p:nvSpPr>
        <p:spPr>
          <a:xfrm>
            <a:off x="389088" y="500449"/>
            <a:ext cx="5433041" cy="2308324"/>
          </a:xfrm>
          <a:prstGeom prst="rect">
            <a:avLst/>
          </a:prstGeom>
        </p:spPr>
        <p:txBody>
          <a:bodyPr wrap="square">
            <a:spAutoFit/>
          </a:bodyPr>
          <a:lstStyle/>
          <a:p>
            <a:endParaRPr lang="en-US" sz="1600" b="1" dirty="0">
              <a:solidFill>
                <a:schemeClr val="bg1"/>
              </a:solidFill>
              <a:latin typeface="medium-content-serif-font"/>
            </a:endParaRPr>
          </a:p>
          <a:p>
            <a:r>
              <a:rPr lang="en-US" sz="1600" b="1" dirty="0">
                <a:solidFill>
                  <a:schemeClr val="bg1"/>
                </a:solidFill>
                <a:latin typeface="medium-content-serif-font"/>
              </a:rPr>
              <a:t>Service</a:t>
            </a:r>
          </a:p>
          <a:p>
            <a:r>
              <a:rPr lang="en-US" sz="1600" dirty="0">
                <a:solidFill>
                  <a:schemeClr val="bg1"/>
                </a:solidFill>
                <a:latin typeface="Arial" panose="020B0604020202020204" pitchFamily="34" charset="0"/>
                <a:cs typeface="Arial" panose="020B0604020202020204" pitchFamily="34" charset="0"/>
              </a:rPr>
              <a:t>A service is object used to allow network access to a set of pods.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When running on Google Cloud Engine/AWS, Kubernetes can automatically configure a load balancer to access the application. </a:t>
            </a:r>
            <a:br>
              <a:rPr lang="en-US" sz="1600" dirty="0">
                <a:solidFill>
                  <a:schemeClr val="bg1"/>
                </a:solidFill>
              </a:rPr>
            </a:br>
            <a:endParaRPr lang="en-US" sz="1600" b="0" i="0" dirty="0">
              <a:solidFill>
                <a:schemeClr val="bg1"/>
              </a:solidFill>
              <a:effectLst/>
              <a:latin typeface="medium-content-serif-font"/>
            </a:endParaRPr>
          </a:p>
        </p:txBody>
      </p:sp>
      <p:pic>
        <p:nvPicPr>
          <p:cNvPr id="6" name="Picture 5">
            <a:extLst>
              <a:ext uri="{FF2B5EF4-FFF2-40B4-BE49-F238E27FC236}">
                <a16:creationId xmlns:a16="http://schemas.microsoft.com/office/drawing/2014/main" id="{F91A87A4-E1C2-F244-A306-12E251D00D4D}"/>
              </a:ext>
            </a:extLst>
          </p:cNvPr>
          <p:cNvPicPr>
            <a:picLocks noChangeAspect="1"/>
          </p:cNvPicPr>
          <p:nvPr/>
        </p:nvPicPr>
        <p:blipFill>
          <a:blip r:embed="rId2"/>
          <a:stretch>
            <a:fillRect/>
          </a:stretch>
        </p:blipFill>
        <p:spPr>
          <a:xfrm>
            <a:off x="6243130" y="948381"/>
            <a:ext cx="5673308" cy="4961237"/>
          </a:xfrm>
          <a:prstGeom prst="rect">
            <a:avLst/>
          </a:prstGeom>
        </p:spPr>
      </p:pic>
      <p:pic>
        <p:nvPicPr>
          <p:cNvPr id="7" name="Picture 6">
            <a:extLst>
              <a:ext uri="{FF2B5EF4-FFF2-40B4-BE49-F238E27FC236}">
                <a16:creationId xmlns:a16="http://schemas.microsoft.com/office/drawing/2014/main" id="{367A77CF-3F50-AF4B-A18C-4CFC52F7BC1F}"/>
              </a:ext>
            </a:extLst>
          </p:cNvPr>
          <p:cNvPicPr>
            <a:picLocks noChangeAspect="1"/>
          </p:cNvPicPr>
          <p:nvPr/>
        </p:nvPicPr>
        <p:blipFill>
          <a:blip r:embed="rId3"/>
          <a:stretch>
            <a:fillRect/>
          </a:stretch>
        </p:blipFill>
        <p:spPr>
          <a:xfrm>
            <a:off x="386025" y="2808773"/>
            <a:ext cx="5857105" cy="3924300"/>
          </a:xfrm>
          <a:prstGeom prst="rect">
            <a:avLst/>
          </a:prstGeom>
        </p:spPr>
      </p:pic>
    </p:spTree>
    <p:extLst>
      <p:ext uri="{BB962C8B-B14F-4D97-AF65-F5344CB8AC3E}">
        <p14:creationId xmlns:p14="http://schemas.microsoft.com/office/powerpoint/2010/main" val="3582245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a:extLst>
              <a:ext uri="{FF2B5EF4-FFF2-40B4-BE49-F238E27FC236}">
                <a16:creationId xmlns:a16="http://schemas.microsoft.com/office/drawing/2014/main" id="{44ED3035-484B-B94E-B7FD-CD6BF859829A}"/>
              </a:ext>
            </a:extLst>
          </p:cNvPr>
          <p:cNvPicPr>
            <a:picLocks noChangeAspect="1"/>
          </p:cNvPicPr>
          <p:nvPr/>
        </p:nvPicPr>
        <p:blipFill>
          <a:blip r:embed="rId3">
            <a:extLst>
              <a:ext uri="{28A0092B-C50C-407E-A947-70E740481C1C}">
                <a14:useLocalDpi xmlns:a14="http://schemas.microsoft.com/office/drawing/2010/main" val="0"/>
              </a:ext>
            </a:extLst>
          </a:blip>
          <a:srcRect t="19" b="19"/>
          <a:stretch>
            <a:fillRect/>
          </a:stretch>
        </p:blipFill>
        <p:spPr>
          <a:xfrm>
            <a:off x="10495250" y="-1"/>
            <a:ext cx="1693575" cy="1742303"/>
          </a:xfrm>
          <a:prstGeom prst="rect">
            <a:avLst/>
          </a:prstGeom>
        </p:spPr>
      </p:pic>
      <p:sp>
        <p:nvSpPr>
          <p:cNvPr id="5" name="Rectangle 4">
            <a:extLst>
              <a:ext uri="{FF2B5EF4-FFF2-40B4-BE49-F238E27FC236}">
                <a16:creationId xmlns:a16="http://schemas.microsoft.com/office/drawing/2014/main" id="{E627B931-54CC-CF4F-B449-8B44B8547A5B}"/>
              </a:ext>
            </a:extLst>
          </p:cNvPr>
          <p:cNvSpPr/>
          <p:nvPr/>
        </p:nvSpPr>
        <p:spPr>
          <a:xfrm>
            <a:off x="121711" y="610136"/>
            <a:ext cx="4580234" cy="5509200"/>
          </a:xfrm>
          <a:prstGeom prst="rect">
            <a:avLst/>
          </a:prstGeom>
        </p:spPr>
        <p:txBody>
          <a:bodyPr wrap="square">
            <a:spAutoFit/>
          </a:bodyPr>
          <a:lstStyle/>
          <a:p>
            <a:r>
              <a:rPr lang="en-US" sz="1600" b="1" dirty="0">
                <a:solidFill>
                  <a:schemeClr val="bg1"/>
                </a:solidFill>
                <a:latin typeface="Arial" panose="020B0604020202020204" pitchFamily="34" charset="0"/>
                <a:cs typeface="Arial" panose="020B0604020202020204" pitchFamily="34" charset="0"/>
              </a:rPr>
              <a:t>A </a:t>
            </a:r>
            <a:r>
              <a:rPr lang="en-US" sz="1600" b="1" dirty="0" err="1">
                <a:solidFill>
                  <a:schemeClr val="bg1"/>
                </a:solidFill>
                <a:latin typeface="Arial" panose="020B0604020202020204" pitchFamily="34" charset="0"/>
                <a:cs typeface="Arial" panose="020B0604020202020204" pitchFamily="34" charset="0"/>
              </a:rPr>
              <a:t>PersistentVolume</a:t>
            </a:r>
            <a:r>
              <a:rPr lang="en-US" sz="1600" b="1" dirty="0">
                <a:solidFill>
                  <a:schemeClr val="bg1"/>
                </a:solidFill>
                <a:latin typeface="Arial" panose="020B0604020202020204" pitchFamily="34" charset="0"/>
                <a:cs typeface="Arial" panose="020B0604020202020204" pitchFamily="34" charset="0"/>
              </a:rPr>
              <a:t> (PV) : </a:t>
            </a:r>
            <a:r>
              <a:rPr lang="en-US" sz="1600" dirty="0">
                <a:solidFill>
                  <a:schemeClr val="bg1"/>
                </a:solidFill>
                <a:latin typeface="Arial" panose="020B0604020202020204" pitchFamily="34" charset="0"/>
                <a:cs typeface="Arial" panose="020B0604020202020204" pitchFamily="34" charset="0"/>
              </a:rPr>
              <a:t>is a piece of storage in the cluster that has been provisioned by an administrator or dynamically provisioned using </a:t>
            </a:r>
            <a:r>
              <a:rPr lang="en-US"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Storage Classes</a:t>
            </a:r>
            <a:r>
              <a:rPr lang="en-US" sz="1600" dirty="0">
                <a:solidFill>
                  <a:schemeClr val="bg1"/>
                </a:solidFill>
                <a:latin typeface="Arial" panose="020B0604020202020204" pitchFamily="34" charset="0"/>
                <a:cs typeface="Arial" panose="020B0604020202020204" pitchFamily="34" charset="0"/>
              </a:rPr>
              <a:t>. It is a resource in the cluster just like a node is a cluster resource. PVs are volume plugins like Volumes, but have a lifecycle independent of any individual Pod that uses the PV. </a:t>
            </a: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medium-content-serif-font"/>
            </a:endParaRPr>
          </a:p>
          <a:p>
            <a:endParaRPr lang="en-US" sz="1600" dirty="0">
              <a:solidFill>
                <a:schemeClr val="bg1"/>
              </a:solidFill>
              <a:latin typeface="medium-content-serif-font"/>
            </a:endParaRPr>
          </a:p>
          <a:p>
            <a:r>
              <a:rPr lang="en-US" sz="1600" b="1" dirty="0">
                <a:solidFill>
                  <a:schemeClr val="bg1"/>
                </a:solidFill>
                <a:latin typeface="medium-content-sans-serif-font"/>
              </a:rPr>
              <a:t>Persistent Volume Claim</a:t>
            </a:r>
          </a:p>
          <a:p>
            <a:r>
              <a:rPr lang="en-US" sz="1600" dirty="0">
                <a:solidFill>
                  <a:schemeClr val="bg1"/>
                </a:solidFill>
                <a:latin typeface="Arial" panose="020B0604020202020204" pitchFamily="34" charset="0"/>
                <a:cs typeface="Arial" panose="020B0604020202020204" pitchFamily="34" charset="0"/>
              </a:rPr>
              <a:t>A </a:t>
            </a:r>
            <a:r>
              <a:rPr lang="en-US" sz="1600" dirty="0" err="1">
                <a:solidFill>
                  <a:schemeClr val="bg1"/>
                </a:solidFill>
                <a:latin typeface="Arial" panose="020B0604020202020204" pitchFamily="34" charset="0"/>
                <a:cs typeface="Arial" panose="020B0604020202020204" pitchFamily="34" charset="0"/>
              </a:rPr>
              <a:t>PersistentVolumeClaim</a:t>
            </a:r>
            <a:r>
              <a:rPr lang="en-US" sz="1600" dirty="0">
                <a:solidFill>
                  <a:schemeClr val="bg1"/>
                </a:solidFill>
                <a:latin typeface="Arial" panose="020B0604020202020204" pitchFamily="34" charset="0"/>
                <a:cs typeface="Arial" panose="020B0604020202020204" pitchFamily="34" charset="0"/>
              </a:rPr>
              <a:t> (PVC) is a request for storage by a user. It is similar to a Pod. Pods consume node resources and PVCs consume PV resources. Claims can request specific size and access modes. (e.g., they can be mounted once read/write or many times read-only).</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medium-content-serif-font"/>
              </a:rPr>
              <a:t>Pod can mount the Volume using Persistent Volume Claim object.</a:t>
            </a:r>
            <a:endParaRPr lang="en-US" sz="1600" b="1" i="0" dirty="0">
              <a:solidFill>
                <a:schemeClr val="bg1"/>
              </a:solidFill>
              <a:effectLst/>
              <a:latin typeface="medium-content-serif-font"/>
            </a:endParaRPr>
          </a:p>
        </p:txBody>
      </p:sp>
      <p:sp>
        <p:nvSpPr>
          <p:cNvPr id="7" name="Rectangle 6">
            <a:extLst>
              <a:ext uri="{FF2B5EF4-FFF2-40B4-BE49-F238E27FC236}">
                <a16:creationId xmlns:a16="http://schemas.microsoft.com/office/drawing/2014/main" id="{CFA713F2-B855-8A47-A2A3-27CDA6785FD7}"/>
              </a:ext>
            </a:extLst>
          </p:cNvPr>
          <p:cNvSpPr/>
          <p:nvPr/>
        </p:nvSpPr>
        <p:spPr>
          <a:xfrm>
            <a:off x="152410" y="21852"/>
            <a:ext cx="4947188" cy="492443"/>
          </a:xfrm>
          <a:prstGeom prst="rect">
            <a:avLst/>
          </a:prstGeom>
        </p:spPr>
        <p:txBody>
          <a:bodyPr wrap="none">
            <a:spAutoFit/>
          </a:bodyPr>
          <a:lstStyle/>
          <a:p>
            <a:r>
              <a:rPr lang="en-US" sz="2600" b="1" dirty="0">
                <a:solidFill>
                  <a:schemeClr val="bg1"/>
                </a:solidFill>
                <a:latin typeface="Arial"/>
                <a:cs typeface="Arial"/>
              </a:rPr>
              <a:t>3. </a:t>
            </a:r>
            <a:r>
              <a:rPr lang="en-US" b="1" dirty="0">
                <a:solidFill>
                  <a:schemeClr val="bg1"/>
                </a:solidFill>
                <a:latin typeface="Arial"/>
                <a:cs typeface="Arial"/>
              </a:rPr>
              <a:t>Kubernetes Objects . . . </a:t>
            </a:r>
            <a:r>
              <a:rPr lang="en-US" b="1" dirty="0" err="1">
                <a:solidFill>
                  <a:schemeClr val="bg1"/>
                </a:solidFill>
                <a:latin typeface="Arial"/>
                <a:cs typeface="Arial"/>
              </a:rPr>
              <a:t>Contd</a:t>
            </a:r>
            <a:endParaRPr lang="en-US" b="1" dirty="0">
              <a:solidFill>
                <a:schemeClr val="bg1"/>
              </a:solidFill>
              <a:latin typeface="Arial"/>
              <a:cs typeface="Arial"/>
            </a:endParaRPr>
          </a:p>
        </p:txBody>
      </p:sp>
      <p:pic>
        <p:nvPicPr>
          <p:cNvPr id="15" name="Picture 14">
            <a:extLst>
              <a:ext uri="{FF2B5EF4-FFF2-40B4-BE49-F238E27FC236}">
                <a16:creationId xmlns:a16="http://schemas.microsoft.com/office/drawing/2014/main" id="{35170A22-CB6E-ED47-81F2-97E50E5B7127}"/>
              </a:ext>
            </a:extLst>
          </p:cNvPr>
          <p:cNvPicPr>
            <a:picLocks noChangeAspect="1"/>
          </p:cNvPicPr>
          <p:nvPr/>
        </p:nvPicPr>
        <p:blipFill>
          <a:blip r:embed="rId5"/>
          <a:stretch>
            <a:fillRect/>
          </a:stretch>
        </p:blipFill>
        <p:spPr>
          <a:xfrm>
            <a:off x="5099598" y="-1"/>
            <a:ext cx="4193751" cy="4419600"/>
          </a:xfrm>
          <a:prstGeom prst="rect">
            <a:avLst/>
          </a:prstGeom>
        </p:spPr>
      </p:pic>
      <p:pic>
        <p:nvPicPr>
          <p:cNvPr id="13" name="Picture 12">
            <a:extLst>
              <a:ext uri="{FF2B5EF4-FFF2-40B4-BE49-F238E27FC236}">
                <a16:creationId xmlns:a16="http://schemas.microsoft.com/office/drawing/2014/main" id="{621C8C94-C8F4-2F49-B8D7-8856C8BA3F74}"/>
              </a:ext>
            </a:extLst>
          </p:cNvPr>
          <p:cNvPicPr>
            <a:picLocks noChangeAspect="1"/>
          </p:cNvPicPr>
          <p:nvPr/>
        </p:nvPicPr>
        <p:blipFill>
          <a:blip r:embed="rId6"/>
          <a:stretch>
            <a:fillRect/>
          </a:stretch>
        </p:blipFill>
        <p:spPr>
          <a:xfrm>
            <a:off x="7949899" y="2324100"/>
            <a:ext cx="4238926" cy="4533900"/>
          </a:xfrm>
          <a:prstGeom prst="rect">
            <a:avLst/>
          </a:prstGeom>
        </p:spPr>
      </p:pic>
    </p:spTree>
    <p:extLst>
      <p:ext uri="{BB962C8B-B14F-4D97-AF65-F5344CB8AC3E}">
        <p14:creationId xmlns:p14="http://schemas.microsoft.com/office/powerpoint/2010/main" val="105804109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E2E1F4-8F21-BE41-A0B7-40846D9DAC02}"/>
              </a:ext>
            </a:extLst>
          </p:cNvPr>
          <p:cNvSpPr/>
          <p:nvPr/>
        </p:nvSpPr>
        <p:spPr>
          <a:xfrm>
            <a:off x="386025" y="269617"/>
            <a:ext cx="5436104" cy="461665"/>
          </a:xfrm>
          <a:prstGeom prst="rect">
            <a:avLst/>
          </a:prstGeom>
        </p:spPr>
        <p:txBody>
          <a:bodyPr wrap="none">
            <a:spAutoFit/>
          </a:bodyPr>
          <a:lstStyle/>
          <a:p>
            <a:r>
              <a:rPr lang="en-US" b="1" dirty="0">
                <a:solidFill>
                  <a:schemeClr val="bg1"/>
                </a:solidFill>
                <a:latin typeface="Arial"/>
                <a:cs typeface="Arial"/>
              </a:rPr>
              <a:t>Kubernetes Objects(Core concepts)</a:t>
            </a:r>
            <a:endParaRPr lang="en-US" dirty="0"/>
          </a:p>
        </p:txBody>
      </p:sp>
      <p:pic>
        <p:nvPicPr>
          <p:cNvPr id="5" name="Picture 4">
            <a:extLst>
              <a:ext uri="{FF2B5EF4-FFF2-40B4-BE49-F238E27FC236}">
                <a16:creationId xmlns:a16="http://schemas.microsoft.com/office/drawing/2014/main" id="{F93355EC-A691-2F4C-9244-F6617FB20CDF}"/>
              </a:ext>
            </a:extLst>
          </p:cNvPr>
          <p:cNvPicPr>
            <a:picLocks noChangeAspect="1"/>
          </p:cNvPicPr>
          <p:nvPr/>
        </p:nvPicPr>
        <p:blipFill>
          <a:blip r:embed="rId2"/>
          <a:stretch>
            <a:fillRect/>
          </a:stretch>
        </p:blipFill>
        <p:spPr>
          <a:xfrm>
            <a:off x="6094412" y="1288878"/>
            <a:ext cx="5524500" cy="4749800"/>
          </a:xfrm>
          <a:prstGeom prst="rect">
            <a:avLst/>
          </a:prstGeom>
        </p:spPr>
      </p:pic>
      <p:sp>
        <p:nvSpPr>
          <p:cNvPr id="6" name="Rectangle 5">
            <a:extLst>
              <a:ext uri="{FF2B5EF4-FFF2-40B4-BE49-F238E27FC236}">
                <a16:creationId xmlns:a16="http://schemas.microsoft.com/office/drawing/2014/main" id="{5FBBAA1E-2BFB-F546-A942-2F21B3071FC8}"/>
              </a:ext>
            </a:extLst>
          </p:cNvPr>
          <p:cNvSpPr/>
          <p:nvPr/>
        </p:nvSpPr>
        <p:spPr>
          <a:xfrm>
            <a:off x="156519" y="1288878"/>
            <a:ext cx="6092825" cy="2062103"/>
          </a:xfrm>
          <a:prstGeom prst="rect">
            <a:avLst/>
          </a:prstGeom>
        </p:spPr>
        <p:txBody>
          <a:bodyPr>
            <a:spAutoFit/>
          </a:bodyPr>
          <a:lstStyle/>
          <a:p>
            <a:r>
              <a:rPr lang="en-US" sz="1600" b="1" dirty="0">
                <a:solidFill>
                  <a:schemeClr val="bg1"/>
                </a:solidFill>
                <a:latin typeface="Arial" panose="020B0604020202020204" pitchFamily="34" charset="0"/>
                <a:cs typeface="Arial" panose="020B0604020202020204" pitchFamily="34" charset="0"/>
              </a:rPr>
              <a:t>Horizontal Pod Autoscaling: </a:t>
            </a:r>
          </a:p>
          <a:p>
            <a:r>
              <a:rPr lang="en-US" sz="1600" dirty="0">
                <a:solidFill>
                  <a:schemeClr val="bg1"/>
                </a:solidFill>
                <a:latin typeface="Arial" panose="020B0604020202020204" pitchFamily="34" charset="0"/>
                <a:cs typeface="Arial" panose="020B0604020202020204" pitchFamily="34" charset="0"/>
              </a:rPr>
              <a:t>Horizontal Pod Autoscaling automatically scales the number of pods in a replication controller, deployment or replica set based on observed CPU utilization (or, with alpha support, on some other, application-provided metrics).</a:t>
            </a: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73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6" name="Rectangle 5">
            <a:extLst>
              <a:ext uri="{FF2B5EF4-FFF2-40B4-BE49-F238E27FC236}">
                <a16:creationId xmlns:a16="http://schemas.microsoft.com/office/drawing/2014/main" id="{0788F8C9-7DE4-E740-B1DD-44ACFCC310B2}"/>
              </a:ext>
            </a:extLst>
          </p:cNvPr>
          <p:cNvSpPr/>
          <p:nvPr/>
        </p:nvSpPr>
        <p:spPr>
          <a:xfrm>
            <a:off x="591549" y="306177"/>
            <a:ext cx="5681363" cy="461665"/>
          </a:xfrm>
          <a:prstGeom prst="rect">
            <a:avLst/>
          </a:prstGeom>
        </p:spPr>
        <p:txBody>
          <a:bodyPr wrap="none">
            <a:spAutoFit/>
          </a:bodyPr>
          <a:lstStyle/>
          <a:p>
            <a:r>
              <a:rPr lang="en-US" dirty="0">
                <a:solidFill>
                  <a:schemeClr val="bg1"/>
                </a:solidFill>
                <a:latin typeface="Arial"/>
                <a:cs typeface="Arial"/>
              </a:rPr>
              <a:t>Container orchestration with Kubernetes</a:t>
            </a:r>
            <a:endParaRPr lang="en-US" dirty="0"/>
          </a:p>
        </p:txBody>
      </p:sp>
      <p:pic>
        <p:nvPicPr>
          <p:cNvPr id="12" name="Picture Placeholder 9">
            <a:extLst>
              <a:ext uri="{FF2B5EF4-FFF2-40B4-BE49-F238E27FC236}">
                <a16:creationId xmlns:a16="http://schemas.microsoft.com/office/drawing/2014/main" id="{4CA6EE44-FB9A-7843-963B-1A8834CAB40E}"/>
              </a:ext>
            </a:extLst>
          </p:cNvPr>
          <p:cNvPicPr>
            <a:picLocks noChangeAspect="1"/>
          </p:cNvPicPr>
          <p:nvPr/>
        </p:nvPicPr>
        <p:blipFill>
          <a:blip r:embed="rId3">
            <a:extLst>
              <a:ext uri="{28A0092B-C50C-407E-A947-70E740481C1C}">
                <a14:useLocalDpi xmlns:a14="http://schemas.microsoft.com/office/drawing/2010/main" val="0"/>
              </a:ext>
            </a:extLst>
          </a:blip>
          <a:srcRect t="19" b="19"/>
          <a:stretch>
            <a:fillRect/>
          </a:stretch>
        </p:blipFill>
        <p:spPr>
          <a:xfrm>
            <a:off x="10495250" y="-1"/>
            <a:ext cx="1693575" cy="1742303"/>
          </a:xfrm>
          <a:prstGeom prst="rect">
            <a:avLst/>
          </a:prstGeom>
        </p:spPr>
      </p:pic>
      <p:pic>
        <p:nvPicPr>
          <p:cNvPr id="13" name="Picture 12">
            <a:extLst>
              <a:ext uri="{FF2B5EF4-FFF2-40B4-BE49-F238E27FC236}">
                <a16:creationId xmlns:a16="http://schemas.microsoft.com/office/drawing/2014/main" id="{207E45BD-9E42-D841-8389-60E8BA20D78E}"/>
              </a:ext>
            </a:extLst>
          </p:cNvPr>
          <p:cNvPicPr>
            <a:picLocks noChangeAspect="1"/>
          </p:cNvPicPr>
          <p:nvPr/>
        </p:nvPicPr>
        <p:blipFill>
          <a:blip r:embed="rId4"/>
          <a:stretch>
            <a:fillRect/>
          </a:stretch>
        </p:blipFill>
        <p:spPr>
          <a:xfrm>
            <a:off x="654652" y="1591295"/>
            <a:ext cx="9840598" cy="5058888"/>
          </a:xfrm>
          <a:prstGeom prst="rect">
            <a:avLst/>
          </a:prstGeom>
        </p:spPr>
      </p:pic>
      <p:sp>
        <p:nvSpPr>
          <p:cNvPr id="16" name="Rectangle 15">
            <a:extLst>
              <a:ext uri="{FF2B5EF4-FFF2-40B4-BE49-F238E27FC236}">
                <a16:creationId xmlns:a16="http://schemas.microsoft.com/office/drawing/2014/main" id="{0B5B60FE-A428-6541-81E6-89BDD1A97E43}"/>
              </a:ext>
            </a:extLst>
          </p:cNvPr>
          <p:cNvSpPr/>
          <p:nvPr/>
        </p:nvSpPr>
        <p:spPr>
          <a:xfrm>
            <a:off x="906901" y="767842"/>
            <a:ext cx="6123279" cy="584775"/>
          </a:xfrm>
          <a:prstGeom prst="rect">
            <a:avLst/>
          </a:prstGeom>
        </p:spPr>
        <p:txBody>
          <a:bodyPr wrap="none">
            <a:spAutoFit/>
          </a:bodyPr>
          <a:lstStyle/>
          <a:p>
            <a:r>
              <a:rPr lang="en-US" sz="1600" dirty="0">
                <a:solidFill>
                  <a:schemeClr val="bg1"/>
                </a:solidFill>
                <a:latin typeface="Arial" panose="020B0604020202020204" pitchFamily="34" charset="0"/>
                <a:cs typeface="Arial" panose="020B0604020202020204" pitchFamily="34" charset="0"/>
              </a:rPr>
              <a:t>Diagram depicting container orchestration of 4 different containers</a:t>
            </a:r>
          </a:p>
          <a:p>
            <a:r>
              <a:rPr lang="en-US" sz="1600" dirty="0">
                <a:solidFill>
                  <a:schemeClr val="bg1"/>
                </a:solidFill>
                <a:latin typeface="Arial" panose="020B0604020202020204" pitchFamily="34" charset="0"/>
                <a:cs typeface="Arial" panose="020B0604020202020204" pitchFamily="34" charset="0"/>
              </a:rPr>
              <a:t>with different number of replica sets.</a:t>
            </a:r>
          </a:p>
        </p:txBody>
      </p:sp>
    </p:spTree>
    <p:extLst>
      <p:ext uri="{BB962C8B-B14F-4D97-AF65-F5344CB8AC3E}">
        <p14:creationId xmlns:p14="http://schemas.microsoft.com/office/powerpoint/2010/main" val="1873915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5382F14-6F49-D944-9FC4-997300A3BB3A}"/>
              </a:ext>
            </a:extLst>
          </p:cNvPr>
          <p:cNvPicPr>
            <a:picLocks noGrp="1" noChangeAspect="1"/>
          </p:cNvPicPr>
          <p:nvPr>
            <p:ph idx="1"/>
          </p:nvPr>
        </p:nvPicPr>
        <p:blipFill>
          <a:blip r:embed="rId2"/>
          <a:stretch>
            <a:fillRect/>
          </a:stretch>
        </p:blipFill>
        <p:spPr>
          <a:xfrm>
            <a:off x="1102985" y="1227114"/>
            <a:ext cx="10284512" cy="4833257"/>
          </a:xfrm>
          <a:prstGeom prst="rect">
            <a:avLst/>
          </a:prstGeom>
        </p:spPr>
      </p:pic>
      <p:sp>
        <p:nvSpPr>
          <p:cNvPr id="7" name="Rectangle 6">
            <a:extLst>
              <a:ext uri="{FF2B5EF4-FFF2-40B4-BE49-F238E27FC236}">
                <a16:creationId xmlns:a16="http://schemas.microsoft.com/office/drawing/2014/main" id="{131A01C8-2E09-7542-978A-64813680D34E}"/>
              </a:ext>
            </a:extLst>
          </p:cNvPr>
          <p:cNvSpPr/>
          <p:nvPr/>
        </p:nvSpPr>
        <p:spPr>
          <a:xfrm>
            <a:off x="1216107" y="382849"/>
            <a:ext cx="6092825" cy="830997"/>
          </a:xfrm>
          <a:prstGeom prst="rect">
            <a:avLst/>
          </a:prstGeom>
        </p:spPr>
        <p:txBody>
          <a:bodyPr>
            <a:spAutoFit/>
          </a:bodyPr>
          <a:lstStyle/>
          <a:p>
            <a:r>
              <a:rPr lang="en-US" b="1" dirty="0">
                <a:solidFill>
                  <a:srgbClr val="000000"/>
                </a:solidFill>
                <a:latin typeface="Lato"/>
              </a:rPr>
              <a:t>Simple deployment use case of Kubernetes on AWS</a:t>
            </a:r>
            <a:endParaRPr lang="en-US" dirty="0"/>
          </a:p>
        </p:txBody>
      </p:sp>
    </p:spTree>
    <p:extLst>
      <p:ext uri="{BB962C8B-B14F-4D97-AF65-F5344CB8AC3E}">
        <p14:creationId xmlns:p14="http://schemas.microsoft.com/office/powerpoint/2010/main" val="974759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FC771C-F6F0-004A-8E21-B1129B23C3F2}"/>
              </a:ext>
            </a:extLst>
          </p:cNvPr>
          <p:cNvSpPr/>
          <p:nvPr/>
        </p:nvSpPr>
        <p:spPr>
          <a:xfrm>
            <a:off x="490152" y="907053"/>
            <a:ext cx="11174626" cy="5878532"/>
          </a:xfrm>
          <a:prstGeom prst="rect">
            <a:avLst/>
          </a:prstGeom>
        </p:spPr>
        <p:txBody>
          <a:bodyPr wrap="square">
            <a:spAutoFit/>
          </a:bodyPr>
          <a:lstStyle/>
          <a:p>
            <a:r>
              <a:rPr lang="en-US" sz="1600" b="1" dirty="0">
                <a:solidFill>
                  <a:schemeClr val="bg1"/>
                </a:solidFill>
                <a:latin typeface="Arial" panose="020B0604020202020204" pitchFamily="34" charset="0"/>
                <a:cs typeface="Arial" panose="020B0604020202020204" pitchFamily="34" charset="0"/>
              </a:rPr>
              <a:t>1. Declarative in Nature</a:t>
            </a:r>
          </a:p>
          <a:p>
            <a:r>
              <a:rPr lang="en-US" sz="1600" dirty="0">
                <a:solidFill>
                  <a:schemeClr val="bg1"/>
                </a:solidFill>
                <a:latin typeface="Arial" panose="020B0604020202020204" pitchFamily="34" charset="0"/>
                <a:cs typeface="Arial" panose="020B0604020202020204" pitchFamily="34" charset="0"/>
              </a:rPr>
              <a:t>Each set of instructions is rendered in human-readable </a:t>
            </a:r>
            <a:r>
              <a:rPr lang="en-US" sz="1600" b="1" dirty="0">
                <a:solidFill>
                  <a:schemeClr val="bg1"/>
                </a:solidFill>
                <a:latin typeface="Arial" panose="020B0604020202020204" pitchFamily="34" charset="0"/>
                <a:cs typeface="Arial" panose="020B0604020202020204" pitchFamily="34" charset="0"/>
              </a:rPr>
              <a:t>YAML declaration or in Helm charts</a:t>
            </a:r>
            <a:r>
              <a:rPr lang="en-US" sz="1600" dirty="0">
                <a:solidFill>
                  <a:schemeClr val="bg1"/>
                </a:solidFill>
                <a:latin typeface="Arial" panose="020B0604020202020204" pitchFamily="34" charset="0"/>
                <a:cs typeface="Arial" panose="020B0604020202020204" pitchFamily="34" charset="0"/>
              </a:rPr>
              <a:t>, which results in further benefits: </a:t>
            </a:r>
            <a:r>
              <a:rPr lang="en-US" sz="1600" u="sng" dirty="0">
                <a:solidFill>
                  <a:schemeClr val="bg1"/>
                </a:solidFill>
                <a:latin typeface="Arial" panose="020B0604020202020204" pitchFamily="34" charset="0"/>
                <a:cs typeface="Arial" panose="020B0604020202020204" pitchFamily="34" charset="0"/>
              </a:rPr>
              <a:t>Version control of your infrastructure.</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2. </a:t>
            </a:r>
            <a:r>
              <a:rPr lang="en-US" sz="1600" b="1" dirty="0">
                <a:solidFill>
                  <a:schemeClr val="bg1"/>
                </a:solidFill>
                <a:latin typeface="Arial" panose="020B0604020202020204" pitchFamily="34" charset="0"/>
                <a:cs typeface="Arial" panose="020B0604020202020204" pitchFamily="34" charset="0"/>
              </a:rPr>
              <a:t>Portable, Cloud Agnostic(Hybrid cloud strategy) Codebase</a:t>
            </a:r>
          </a:p>
          <a:p>
            <a:r>
              <a:rPr lang="en-US" sz="1600" dirty="0">
                <a:solidFill>
                  <a:schemeClr val="bg1"/>
                </a:solidFill>
                <a:latin typeface="Arial" panose="020B0604020202020204" pitchFamily="34" charset="0"/>
                <a:cs typeface="Arial" panose="020B0604020202020204" pitchFamily="34" charset="0"/>
              </a:rPr>
              <a:t>Kubernetes can run on virtually any public cloud, on-premise hardware, raspberry-pi or even bare metal. Developing applications for Kubernetes means that code can be redeployed multiple times, allowing you to select the infrastructure of your choosing.</a:t>
            </a:r>
          </a:p>
          <a:p>
            <a:endParaRPr lang="en-US" dirty="0"/>
          </a:p>
          <a:p>
            <a:r>
              <a:rPr lang="en-US" sz="1600" dirty="0">
                <a:solidFill>
                  <a:schemeClr val="bg1"/>
                </a:solidFill>
                <a:latin typeface="Arial" panose="020B0604020202020204" pitchFamily="34" charset="0"/>
                <a:cs typeface="Arial" panose="020B0604020202020204" pitchFamily="34" charset="0"/>
              </a:rPr>
              <a:t>3. </a:t>
            </a:r>
            <a:r>
              <a:rPr lang="en-US" sz="1600" b="1" dirty="0">
                <a:solidFill>
                  <a:schemeClr val="bg1"/>
                </a:solidFill>
                <a:latin typeface="Arial" panose="020B0604020202020204" pitchFamily="34" charset="0"/>
                <a:cs typeface="Arial" panose="020B0604020202020204" pitchFamily="34" charset="0"/>
              </a:rPr>
              <a:t>Open source and cost effective</a:t>
            </a:r>
          </a:p>
          <a:p>
            <a:r>
              <a:rPr lang="en-US" sz="1600" dirty="0">
                <a:solidFill>
                  <a:schemeClr val="bg1"/>
                </a:solidFill>
                <a:latin typeface="Arial" panose="020B0604020202020204" pitchFamily="34" charset="0"/>
                <a:cs typeface="Arial" panose="020B0604020202020204" pitchFamily="34" charset="0"/>
              </a:rPr>
              <a:t>Kubernetes is open source, you can fork the stable repository version and develop new features on top it.</a:t>
            </a:r>
          </a:p>
          <a:p>
            <a:r>
              <a:rPr lang="en-US" sz="1600" dirty="0">
                <a:solidFill>
                  <a:schemeClr val="bg1"/>
                </a:solidFill>
                <a:latin typeface="Arial" panose="020B0604020202020204" pitchFamily="34" charset="0"/>
                <a:cs typeface="Arial" panose="020B0604020202020204" pitchFamily="34" charset="0"/>
              </a:rPr>
              <a:t>Public cloud vendors provide managed Kubernetes service to manage your infrastructure at additional cost. </a:t>
            </a:r>
          </a:p>
          <a:p>
            <a:r>
              <a:rPr lang="en-US" sz="1600" dirty="0">
                <a:solidFill>
                  <a:schemeClr val="bg1"/>
                </a:solidFill>
                <a:latin typeface="Arial" panose="020B0604020202020204" pitchFamily="34" charset="0"/>
                <a:cs typeface="Arial" panose="020B0604020202020204" pitchFamily="34" charset="0"/>
              </a:rPr>
              <a:t>  </a:t>
            </a:r>
          </a:p>
          <a:p>
            <a:r>
              <a:rPr lang="en-US" sz="1600" dirty="0">
                <a:solidFill>
                  <a:schemeClr val="bg1"/>
                </a:solidFill>
                <a:latin typeface="Arial" panose="020B0604020202020204" pitchFamily="34" charset="0"/>
                <a:cs typeface="Arial" panose="020B0604020202020204" pitchFamily="34" charset="0"/>
              </a:rPr>
              <a:t>EKS(Elastic Kubernetes Service): Kubernetes managed service by AWS</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4. </a:t>
            </a:r>
            <a:r>
              <a:rPr lang="en-US" sz="1600" b="1" dirty="0">
                <a:solidFill>
                  <a:schemeClr val="bg1"/>
                </a:solidFill>
                <a:latin typeface="Arial" panose="020B0604020202020204" pitchFamily="34" charset="0"/>
                <a:cs typeface="Arial" panose="020B0604020202020204" pitchFamily="34" charset="0"/>
              </a:rPr>
              <a:t>Optimized Resource Usage.</a:t>
            </a:r>
          </a:p>
          <a:p>
            <a:r>
              <a:rPr lang="en-US" sz="1600" dirty="0">
                <a:solidFill>
                  <a:schemeClr val="bg1"/>
                </a:solidFill>
                <a:latin typeface="Arial" panose="020B0604020202020204" pitchFamily="34" charset="0"/>
                <a:cs typeface="Arial" panose="020B0604020202020204" pitchFamily="34" charset="0"/>
              </a:rPr>
              <a:t>Kubernetes determines which Worker Nodes a container should run on based on available resources. By using Kubernetes you can rest assured that all of your compute resources are utilized efficiently across the cluster. As a result, you may be able to reduce the number of cloud instances or servers you operate, </a:t>
            </a:r>
            <a:r>
              <a:rPr lang="en-US" sz="1600" b="1" dirty="0">
                <a:solidFill>
                  <a:schemeClr val="bg1"/>
                </a:solidFill>
                <a:latin typeface="Arial" panose="020B0604020202020204" pitchFamily="34" charset="0"/>
                <a:cs typeface="Arial" panose="020B0604020202020204" pitchFamily="34" charset="0"/>
              </a:rPr>
              <a:t>which can lead to cost saving</a:t>
            </a:r>
            <a:r>
              <a:rPr lang="en-US" sz="1600" dirty="0">
                <a:solidFill>
                  <a:schemeClr val="bg1"/>
                </a:solidFill>
                <a:latin typeface="Arial" panose="020B0604020202020204" pitchFamily="34" charset="0"/>
                <a:cs typeface="Arial" panose="020B0604020202020204" pitchFamily="34" charset="0"/>
              </a:rPr>
              <a:t>s.</a:t>
            </a: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69BFE6C-2FA0-3043-8B35-FBE501487A43}"/>
              </a:ext>
            </a:extLst>
          </p:cNvPr>
          <p:cNvSpPr/>
          <p:nvPr/>
        </p:nvSpPr>
        <p:spPr>
          <a:xfrm>
            <a:off x="490152" y="319043"/>
            <a:ext cx="6616620" cy="461665"/>
          </a:xfrm>
          <a:prstGeom prst="rect">
            <a:avLst/>
          </a:prstGeom>
        </p:spPr>
        <p:txBody>
          <a:bodyPr wrap="none">
            <a:spAutoFit/>
          </a:bodyPr>
          <a:lstStyle/>
          <a:p>
            <a:r>
              <a:rPr lang="en-US" b="1" dirty="0">
                <a:solidFill>
                  <a:srgbClr val="000000"/>
                </a:solidFill>
                <a:latin typeface="Lato"/>
              </a:rPr>
              <a:t>Why Kubernetes(Advantages of Using Kubernetes)</a:t>
            </a:r>
            <a:endParaRPr lang="en-US" b="1" i="0" dirty="0">
              <a:solidFill>
                <a:srgbClr val="000000"/>
              </a:solidFill>
              <a:effectLst/>
              <a:latin typeface="Lato"/>
            </a:endParaRPr>
          </a:p>
        </p:txBody>
      </p:sp>
    </p:spTree>
    <p:extLst>
      <p:ext uri="{BB962C8B-B14F-4D97-AF65-F5344CB8AC3E}">
        <p14:creationId xmlns:p14="http://schemas.microsoft.com/office/powerpoint/2010/main" val="1941871587"/>
      </p:ext>
    </p:extLst>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0C43993-C9E1-3C41-952E-E8BE8DC2CAB7}"/>
              </a:ext>
            </a:extLst>
          </p:cNvPr>
          <p:cNvSpPr/>
          <p:nvPr/>
        </p:nvSpPr>
        <p:spPr>
          <a:xfrm>
            <a:off x="970926" y="618518"/>
            <a:ext cx="5671233" cy="461665"/>
          </a:xfrm>
          <a:prstGeom prst="rect">
            <a:avLst/>
          </a:prstGeom>
        </p:spPr>
        <p:txBody>
          <a:bodyPr wrap="none">
            <a:spAutoFit/>
          </a:bodyPr>
          <a:lstStyle/>
          <a:p>
            <a:r>
              <a:rPr lang="en-US" dirty="0">
                <a:solidFill>
                  <a:srgbClr val="000000"/>
                </a:solidFill>
                <a:latin typeface="Lato"/>
              </a:rPr>
              <a:t>5. Zero Downtime with Rolling Deployments</a:t>
            </a:r>
            <a:endParaRPr lang="en-US" b="0" i="0" dirty="0">
              <a:solidFill>
                <a:srgbClr val="000000"/>
              </a:solidFill>
              <a:effectLst/>
              <a:latin typeface="Lato"/>
            </a:endParaRPr>
          </a:p>
        </p:txBody>
      </p:sp>
      <p:sp>
        <p:nvSpPr>
          <p:cNvPr id="4" name="Rectangle 3">
            <a:extLst>
              <a:ext uri="{FF2B5EF4-FFF2-40B4-BE49-F238E27FC236}">
                <a16:creationId xmlns:a16="http://schemas.microsoft.com/office/drawing/2014/main" id="{8F20916C-A391-924F-8B39-910B2977EA5B}"/>
              </a:ext>
            </a:extLst>
          </p:cNvPr>
          <p:cNvSpPr/>
          <p:nvPr/>
        </p:nvSpPr>
        <p:spPr>
          <a:xfrm>
            <a:off x="1280882" y="1080183"/>
            <a:ext cx="9206496" cy="830997"/>
          </a:xfrm>
          <a:prstGeom prst="rect">
            <a:avLst/>
          </a:prstGeom>
        </p:spPr>
        <p:txBody>
          <a:bodyPr wrap="square">
            <a:spAutoFit/>
          </a:bodyPr>
          <a:lstStyle/>
          <a:p>
            <a:pPr fontAlgn="base"/>
            <a:r>
              <a:rPr lang="en-US" sz="1600" b="1" dirty="0">
                <a:solidFill>
                  <a:schemeClr val="bg1"/>
                </a:solidFill>
                <a:latin typeface="Arial" panose="020B0604020202020204" pitchFamily="34" charset="0"/>
                <a:cs typeface="Arial" panose="020B0604020202020204" pitchFamily="34" charset="0"/>
              </a:rPr>
              <a:t>The ancestor: Blue-Green deployment:</a:t>
            </a:r>
          </a:p>
          <a:p>
            <a:pPr fontAlgn="base"/>
            <a:r>
              <a:rPr lang="en-US" sz="1600" dirty="0">
                <a:solidFill>
                  <a:schemeClr val="bg1"/>
                </a:solidFill>
                <a:latin typeface="Arial" panose="020B0604020202020204" pitchFamily="34" charset="0"/>
                <a:cs typeface="Arial" panose="020B0604020202020204" pitchFamily="34" charset="0"/>
              </a:rPr>
              <a:t>When an update is required, you deploy it to the </a:t>
            </a:r>
            <a:r>
              <a:rPr lang="en-US" sz="1600" b="1" dirty="0">
                <a:solidFill>
                  <a:schemeClr val="bg1"/>
                </a:solidFill>
                <a:latin typeface="Arial" panose="020B0604020202020204" pitchFamily="34" charset="0"/>
                <a:cs typeface="Arial" panose="020B0604020202020204" pitchFamily="34" charset="0"/>
              </a:rPr>
              <a:t>pre-production</a:t>
            </a:r>
            <a:r>
              <a:rPr lang="en-US" sz="1600" dirty="0">
                <a:solidFill>
                  <a:schemeClr val="bg1"/>
                </a:solidFill>
                <a:latin typeface="Arial" panose="020B0604020202020204" pitchFamily="34" charset="0"/>
                <a:cs typeface="Arial" panose="020B0604020202020204" pitchFamily="34" charset="0"/>
              </a:rPr>
              <a:t> environment, test it, and switch the dispatcher so that pre-production becomes the </a:t>
            </a:r>
            <a:r>
              <a:rPr lang="en-US" sz="1600" b="1" dirty="0">
                <a:solidFill>
                  <a:schemeClr val="bg1"/>
                </a:solidFill>
                <a:latin typeface="Arial" panose="020B0604020202020204" pitchFamily="34" charset="0"/>
                <a:cs typeface="Arial" panose="020B0604020202020204" pitchFamily="34" charset="0"/>
              </a:rPr>
              <a:t>new production </a:t>
            </a:r>
            <a:r>
              <a:rPr lang="en-US" sz="1600" dirty="0">
                <a:solidFill>
                  <a:schemeClr val="bg1"/>
                </a:solidFill>
                <a:latin typeface="Arial" panose="020B0604020202020204" pitchFamily="34" charset="0"/>
                <a:cs typeface="Arial" panose="020B0604020202020204" pitchFamily="34" charset="0"/>
              </a:rPr>
              <a:t>environment, and </a:t>
            </a:r>
            <a:r>
              <a:rPr lang="en-US" sz="1600" i="1" dirty="0">
                <a:solidFill>
                  <a:schemeClr val="bg1"/>
                </a:solidFill>
                <a:latin typeface="Arial" panose="020B0604020202020204" pitchFamily="34" charset="0"/>
                <a:cs typeface="Arial" panose="020B0604020202020204" pitchFamily="34" charset="0"/>
              </a:rPr>
              <a:t>vice versa</a:t>
            </a:r>
            <a:endParaRPr lang="en-US" sz="1600" dirty="0">
              <a:solidFill>
                <a:schemeClr val="bg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341C6E11-B877-B142-95A0-D60D6B1D530F}"/>
              </a:ext>
            </a:extLst>
          </p:cNvPr>
          <p:cNvSpPr/>
          <p:nvPr/>
        </p:nvSpPr>
        <p:spPr>
          <a:xfrm>
            <a:off x="1280882" y="2142012"/>
            <a:ext cx="9591087" cy="584775"/>
          </a:xfrm>
          <a:prstGeom prst="rect">
            <a:avLst/>
          </a:prstGeom>
        </p:spPr>
        <p:txBody>
          <a:bodyPr wrap="none">
            <a:spAutoFit/>
          </a:bodyPr>
          <a:lstStyle/>
          <a:p>
            <a:pPr fontAlgn="base"/>
            <a:r>
              <a:rPr lang="en-US" sz="1600" dirty="0">
                <a:solidFill>
                  <a:schemeClr val="bg1"/>
                </a:solidFill>
                <a:latin typeface="Arial" panose="020B0604020202020204" pitchFamily="34" charset="0"/>
                <a:cs typeface="Arial" panose="020B0604020202020204" pitchFamily="34" charset="0"/>
              </a:rPr>
              <a:t>Kubernetes allows to do without Blue-Green deployment, by providing a dedicated </a:t>
            </a:r>
            <a:r>
              <a:rPr lang="en-US" sz="1600" b="1"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Deployment object</a:t>
            </a:r>
            <a:r>
              <a:rPr lang="en-US" sz="1600" b="1" dirty="0">
                <a:solidFill>
                  <a:schemeClr val="bg1"/>
                </a:solidFill>
                <a:latin typeface="Arial" panose="020B0604020202020204" pitchFamily="34" charset="0"/>
                <a:cs typeface="Arial" panose="020B0604020202020204" pitchFamily="34" charset="0"/>
              </a:rPr>
              <a:t> </a:t>
            </a:r>
          </a:p>
          <a:p>
            <a:pPr fontAlgn="base"/>
            <a:r>
              <a:rPr lang="en-US" sz="1600" b="1" dirty="0">
                <a:solidFill>
                  <a:schemeClr val="bg1"/>
                </a:solidFill>
                <a:latin typeface="Arial" panose="020B0604020202020204" pitchFamily="34" charset="0"/>
                <a:cs typeface="Arial" panose="020B0604020202020204" pitchFamily="34" charset="0"/>
              </a:rPr>
              <a:t>and through rolling updates.</a:t>
            </a:r>
          </a:p>
        </p:txBody>
      </p:sp>
      <p:pic>
        <p:nvPicPr>
          <p:cNvPr id="9" name="Picture 8">
            <a:extLst>
              <a:ext uri="{FF2B5EF4-FFF2-40B4-BE49-F238E27FC236}">
                <a16:creationId xmlns:a16="http://schemas.microsoft.com/office/drawing/2014/main" id="{4F422F23-412E-C943-8B81-4556E17E8457}"/>
              </a:ext>
            </a:extLst>
          </p:cNvPr>
          <p:cNvPicPr>
            <a:picLocks noChangeAspect="1"/>
          </p:cNvPicPr>
          <p:nvPr/>
        </p:nvPicPr>
        <p:blipFill>
          <a:blip r:embed="rId3"/>
          <a:stretch>
            <a:fillRect/>
          </a:stretch>
        </p:blipFill>
        <p:spPr>
          <a:xfrm>
            <a:off x="1280882" y="3108293"/>
            <a:ext cx="3765251" cy="3224774"/>
          </a:xfrm>
          <a:prstGeom prst="rect">
            <a:avLst/>
          </a:prstGeom>
        </p:spPr>
      </p:pic>
      <p:pic>
        <p:nvPicPr>
          <p:cNvPr id="10" name="Picture 9">
            <a:extLst>
              <a:ext uri="{FF2B5EF4-FFF2-40B4-BE49-F238E27FC236}">
                <a16:creationId xmlns:a16="http://schemas.microsoft.com/office/drawing/2014/main" id="{AD25A3FE-3556-9C4A-9832-6B0197C6D226}"/>
              </a:ext>
            </a:extLst>
          </p:cNvPr>
          <p:cNvPicPr>
            <a:picLocks noChangeAspect="1"/>
          </p:cNvPicPr>
          <p:nvPr/>
        </p:nvPicPr>
        <p:blipFill>
          <a:blip r:embed="rId4"/>
          <a:stretch>
            <a:fillRect/>
          </a:stretch>
        </p:blipFill>
        <p:spPr>
          <a:xfrm>
            <a:off x="5683047" y="3041845"/>
            <a:ext cx="5799667" cy="3291222"/>
          </a:xfrm>
          <a:prstGeom prst="rect">
            <a:avLst/>
          </a:prstGeom>
        </p:spPr>
      </p:pic>
      <p:sp>
        <p:nvSpPr>
          <p:cNvPr id="11" name="Rectangle 10">
            <a:extLst>
              <a:ext uri="{FF2B5EF4-FFF2-40B4-BE49-F238E27FC236}">
                <a16:creationId xmlns:a16="http://schemas.microsoft.com/office/drawing/2014/main" id="{BD17F095-5B5F-B244-92DB-1F9A4183C386}"/>
              </a:ext>
            </a:extLst>
          </p:cNvPr>
          <p:cNvSpPr/>
          <p:nvPr/>
        </p:nvSpPr>
        <p:spPr>
          <a:xfrm>
            <a:off x="735849" y="72627"/>
            <a:ext cx="11132497" cy="461665"/>
          </a:xfrm>
          <a:prstGeom prst="rect">
            <a:avLst/>
          </a:prstGeom>
        </p:spPr>
        <p:txBody>
          <a:bodyPr wrap="square">
            <a:spAutoFit/>
          </a:bodyPr>
          <a:lstStyle/>
          <a:p>
            <a:r>
              <a:rPr lang="en-US" b="1" dirty="0">
                <a:solidFill>
                  <a:srgbClr val="000000"/>
                </a:solidFill>
                <a:latin typeface="Lato"/>
              </a:rPr>
              <a:t>Why Kubernetes(Advantages of Using Kubernetes) </a:t>
            </a:r>
            <a:r>
              <a:rPr lang="en-US" b="1" dirty="0" err="1">
                <a:solidFill>
                  <a:srgbClr val="000000"/>
                </a:solidFill>
                <a:latin typeface="Lato"/>
              </a:rPr>
              <a:t>contd</a:t>
            </a:r>
            <a:r>
              <a:rPr lang="en-US" b="1" dirty="0">
                <a:solidFill>
                  <a:srgbClr val="000000"/>
                </a:solidFill>
                <a:latin typeface="Lato"/>
              </a:rPr>
              <a:t>…</a:t>
            </a:r>
          </a:p>
        </p:txBody>
      </p:sp>
    </p:spTree>
    <p:extLst>
      <p:ext uri="{BB962C8B-B14F-4D97-AF65-F5344CB8AC3E}">
        <p14:creationId xmlns:p14="http://schemas.microsoft.com/office/powerpoint/2010/main" val="359353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Shape 46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89750" y="1482353"/>
            <a:ext cx="3407211" cy="1913924"/>
          </a:xfrm>
          <a:prstGeom prst="rect">
            <a:avLst/>
          </a:prstGeom>
          <a:noFill/>
          <a:ln>
            <a:noFill/>
          </a:ln>
        </p:spPr>
      </p:pic>
      <p:pic>
        <p:nvPicPr>
          <p:cNvPr id="466" name="Shape 46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474843" y="1418899"/>
            <a:ext cx="2899602" cy="1648377"/>
          </a:xfrm>
          <a:prstGeom prst="rect">
            <a:avLst/>
          </a:prstGeom>
          <a:noFill/>
          <a:ln>
            <a:noFill/>
          </a:ln>
        </p:spPr>
      </p:pic>
      <p:sp>
        <p:nvSpPr>
          <p:cNvPr id="475" name="Shape 475"/>
          <p:cNvSpPr txBox="1"/>
          <p:nvPr/>
        </p:nvSpPr>
        <p:spPr>
          <a:xfrm>
            <a:off x="2451970" y="869212"/>
            <a:ext cx="4045746" cy="597185"/>
          </a:xfrm>
          <a:prstGeom prst="rect">
            <a:avLst/>
          </a:prstGeom>
          <a:noFill/>
          <a:ln>
            <a:noFill/>
          </a:ln>
        </p:spPr>
        <p:txBody>
          <a:bodyPr spcFirstLastPara="1" wrap="square" lIns="121879" tIns="121879" rIns="121879" bIns="121879" anchor="t" anchorCtr="0">
            <a:noAutofit/>
          </a:bodyPr>
          <a:lstStyle/>
          <a:p>
            <a:pPr>
              <a:buClr>
                <a:srgbClr val="000000"/>
              </a:buClr>
              <a:buSzPts val="2400"/>
            </a:pPr>
            <a:r>
              <a:rPr lang="en" sz="3200" dirty="0">
                <a:solidFill>
                  <a:schemeClr val="bg1"/>
                </a:solidFill>
                <a:latin typeface="Roboto Mono"/>
                <a:ea typeface="Roboto Mono"/>
                <a:cs typeface="Roboto Mono"/>
                <a:sym typeface="Roboto Mono"/>
              </a:rPr>
              <a:t>pets vs cattle</a:t>
            </a:r>
            <a:endParaRPr sz="3200" dirty="0">
              <a:solidFill>
                <a:schemeClr val="bg1"/>
              </a:solidFill>
              <a:latin typeface="Roboto Mono"/>
              <a:ea typeface="Roboto Mono"/>
              <a:cs typeface="Roboto Mono"/>
              <a:sym typeface="Roboto Mono"/>
            </a:endParaRPr>
          </a:p>
        </p:txBody>
      </p:sp>
      <p:pic>
        <p:nvPicPr>
          <p:cNvPr id="476" name="Shape 47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2586667" y="1487841"/>
            <a:ext cx="941060" cy="912400"/>
          </a:xfrm>
          <a:prstGeom prst="rect">
            <a:avLst/>
          </a:prstGeom>
          <a:noFill/>
          <a:ln>
            <a:noFill/>
          </a:ln>
        </p:spPr>
      </p:pic>
      <p:pic>
        <p:nvPicPr>
          <p:cNvPr id="477" name="Shape 477"/>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951896" y="1733123"/>
            <a:ext cx="941056" cy="839805"/>
          </a:xfrm>
          <a:prstGeom prst="rect">
            <a:avLst/>
          </a:prstGeom>
          <a:noFill/>
          <a:ln>
            <a:noFill/>
          </a:ln>
        </p:spPr>
      </p:pic>
      <p:sp>
        <p:nvSpPr>
          <p:cNvPr id="478" name="Shape 478"/>
          <p:cNvSpPr txBox="1"/>
          <p:nvPr/>
        </p:nvSpPr>
        <p:spPr>
          <a:xfrm>
            <a:off x="102517" y="3210245"/>
            <a:ext cx="4726956" cy="1781200"/>
          </a:xfrm>
          <a:prstGeom prst="rect">
            <a:avLst/>
          </a:prstGeom>
          <a:noFill/>
          <a:ln>
            <a:noFill/>
          </a:ln>
        </p:spPr>
        <p:txBody>
          <a:bodyPr spcFirstLastPara="1" wrap="square" lIns="121879" tIns="121879" rIns="121879" bIns="121879" anchor="t" anchorCtr="0">
            <a:noAutofit/>
          </a:bodyPr>
          <a:lstStyle/>
          <a:p>
            <a:pPr>
              <a:buClr>
                <a:srgbClr val="000000"/>
              </a:buClr>
              <a:buSzPts val="2400"/>
            </a:pPr>
            <a:r>
              <a:rPr lang="en" sz="1600" dirty="0">
                <a:solidFill>
                  <a:schemeClr val="bg1"/>
                </a:solidFill>
                <a:latin typeface="Roboto Mono"/>
                <a:ea typeface="Roboto Mono"/>
                <a:cs typeface="Roboto Mono"/>
                <a:sym typeface="Roboto Mono"/>
              </a:rPr>
              <a:t>-</a:t>
            </a:r>
            <a:r>
              <a:rPr lang="en" sz="3200" dirty="0">
                <a:solidFill>
                  <a:schemeClr val="bg1"/>
                </a:solidFill>
                <a:latin typeface="Roboto Mono"/>
                <a:ea typeface="Roboto Mono"/>
                <a:cs typeface="Roboto Mono"/>
                <a:sym typeface="Roboto Mono"/>
              </a:rPr>
              <a:t> </a:t>
            </a:r>
            <a:r>
              <a:rPr lang="en-US" sz="1600" dirty="0">
                <a:solidFill>
                  <a:schemeClr val="bg1"/>
                </a:solidFill>
                <a:latin typeface="Roboto Mono"/>
                <a:ea typeface="Roboto Mono"/>
                <a:cs typeface="Roboto Mono"/>
                <a:sym typeface="Roboto Mono"/>
              </a:rPr>
              <a:t>long lived</a:t>
            </a:r>
          </a:p>
          <a:p>
            <a:pPr>
              <a:buClr>
                <a:srgbClr val="000000"/>
              </a:buClr>
              <a:buSzPts val="2400"/>
            </a:pPr>
            <a:r>
              <a:rPr lang="en" sz="1600" dirty="0">
                <a:solidFill>
                  <a:schemeClr val="bg1"/>
                </a:solidFill>
                <a:latin typeface="Roboto Mono"/>
                <a:ea typeface="Roboto Mono"/>
                <a:cs typeface="Roboto Mono"/>
                <a:sym typeface="Roboto Mono"/>
              </a:rPr>
              <a:t>- name them</a:t>
            </a:r>
            <a:endParaRPr sz="1600" dirty="0">
              <a:solidFill>
                <a:schemeClr val="bg1"/>
              </a:solidFill>
              <a:latin typeface="Roboto Mono"/>
              <a:ea typeface="Roboto Mono"/>
              <a:cs typeface="Roboto Mono"/>
              <a:sym typeface="Roboto Mono"/>
            </a:endParaRPr>
          </a:p>
          <a:p>
            <a:pPr>
              <a:buClr>
                <a:srgbClr val="000000"/>
              </a:buClr>
              <a:buSzPts val="2400"/>
            </a:pPr>
            <a:r>
              <a:rPr lang="en" sz="1600" dirty="0">
                <a:solidFill>
                  <a:schemeClr val="bg1"/>
                </a:solidFill>
                <a:latin typeface="Roboto Mono"/>
                <a:ea typeface="Roboto Mono"/>
                <a:cs typeface="Roboto Mono"/>
                <a:sym typeface="Roboto Mono"/>
              </a:rPr>
              <a:t>- care for them</a:t>
            </a:r>
            <a:endParaRPr sz="1600" dirty="0">
              <a:solidFill>
                <a:schemeClr val="bg1"/>
              </a:solidFill>
              <a:latin typeface="Roboto Mono"/>
              <a:ea typeface="Roboto Mono"/>
              <a:cs typeface="Roboto Mono"/>
              <a:sym typeface="Roboto Mono"/>
            </a:endParaRPr>
          </a:p>
        </p:txBody>
      </p:sp>
      <p:sp>
        <p:nvSpPr>
          <p:cNvPr id="479" name="Shape 479"/>
          <p:cNvSpPr txBox="1"/>
          <p:nvPr/>
        </p:nvSpPr>
        <p:spPr>
          <a:xfrm>
            <a:off x="4829473" y="2972800"/>
            <a:ext cx="6786632" cy="912400"/>
          </a:xfrm>
          <a:prstGeom prst="rect">
            <a:avLst/>
          </a:prstGeom>
          <a:noFill/>
          <a:ln>
            <a:noFill/>
          </a:ln>
        </p:spPr>
        <p:txBody>
          <a:bodyPr spcFirstLastPara="1" wrap="square" lIns="121879" tIns="121879" rIns="121879" bIns="121879" anchor="t" anchorCtr="0">
            <a:noAutofit/>
          </a:bodyPr>
          <a:lstStyle/>
          <a:p>
            <a:pPr>
              <a:buClr>
                <a:srgbClr val="000000"/>
              </a:buClr>
              <a:buSzPts val="2400"/>
            </a:pPr>
            <a:r>
              <a:rPr lang="en" sz="1600" dirty="0">
                <a:solidFill>
                  <a:schemeClr val="bg1"/>
                </a:solidFill>
                <a:latin typeface="Roboto Mono"/>
                <a:sym typeface="Roboto Mono"/>
              </a:rPr>
              <a:t>- ephemeral</a:t>
            </a:r>
            <a:endParaRPr sz="1600" dirty="0">
              <a:solidFill>
                <a:schemeClr val="bg1"/>
              </a:solidFill>
              <a:latin typeface="Roboto Mono"/>
              <a:sym typeface="Roboto Mono"/>
            </a:endParaRPr>
          </a:p>
          <a:p>
            <a:pPr>
              <a:buClr>
                <a:srgbClr val="000000"/>
              </a:buClr>
              <a:buSzPts val="2400"/>
            </a:pPr>
            <a:r>
              <a:rPr lang="en" sz="1600" dirty="0">
                <a:solidFill>
                  <a:schemeClr val="bg1"/>
                </a:solidFill>
                <a:latin typeface="Roboto Mono"/>
                <a:sym typeface="Roboto Mono"/>
              </a:rPr>
              <a:t>- brand them with #’s</a:t>
            </a:r>
            <a:endParaRPr sz="1600" dirty="0">
              <a:solidFill>
                <a:schemeClr val="bg1"/>
              </a:solidFill>
              <a:latin typeface="Roboto Mono"/>
              <a:sym typeface="Roboto Mono"/>
            </a:endParaRPr>
          </a:p>
        </p:txBody>
      </p:sp>
      <p:pic>
        <p:nvPicPr>
          <p:cNvPr id="480" name="Shape 480"/>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5973952" y="1402363"/>
            <a:ext cx="941055" cy="785879"/>
          </a:xfrm>
          <a:prstGeom prst="rect">
            <a:avLst/>
          </a:prstGeom>
          <a:noFill/>
          <a:ln>
            <a:noFill/>
          </a:ln>
        </p:spPr>
      </p:pic>
      <p:sp>
        <p:nvSpPr>
          <p:cNvPr id="2" name="Rectangle 1">
            <a:extLst>
              <a:ext uri="{FF2B5EF4-FFF2-40B4-BE49-F238E27FC236}">
                <a16:creationId xmlns:a16="http://schemas.microsoft.com/office/drawing/2014/main" id="{FA634B7D-920B-7F4B-BBBE-31B5E38EC4E2}"/>
              </a:ext>
            </a:extLst>
          </p:cNvPr>
          <p:cNvSpPr/>
          <p:nvPr/>
        </p:nvSpPr>
        <p:spPr>
          <a:xfrm>
            <a:off x="189750" y="448342"/>
            <a:ext cx="6107762" cy="338554"/>
          </a:xfrm>
          <a:prstGeom prst="rect">
            <a:avLst/>
          </a:prstGeom>
        </p:spPr>
        <p:txBody>
          <a:bodyPr wrap="none">
            <a:spAutoFit/>
          </a:bodyPr>
          <a:lstStyle/>
          <a:p>
            <a:r>
              <a:rPr lang="en-US" sz="1600" b="1" dirty="0">
                <a:solidFill>
                  <a:schemeClr val="bg1"/>
                </a:solidFill>
                <a:latin typeface="Arial" panose="020B0604020202020204" pitchFamily="34" charset="0"/>
                <a:cs typeface="Arial" panose="020B0604020202020204" pitchFamily="34" charset="0"/>
              </a:rPr>
              <a:t>5. Kubernetes lets you handle your environment like a cattle.</a:t>
            </a:r>
          </a:p>
        </p:txBody>
      </p:sp>
      <p:sp>
        <p:nvSpPr>
          <p:cNvPr id="3" name="Rectangle 2">
            <a:extLst>
              <a:ext uri="{FF2B5EF4-FFF2-40B4-BE49-F238E27FC236}">
                <a16:creationId xmlns:a16="http://schemas.microsoft.com/office/drawing/2014/main" id="{FAC1777E-4AF7-034E-BDA6-BDCB3B0511A8}"/>
              </a:ext>
            </a:extLst>
          </p:cNvPr>
          <p:cNvSpPr/>
          <p:nvPr/>
        </p:nvSpPr>
        <p:spPr>
          <a:xfrm>
            <a:off x="314182" y="4542238"/>
            <a:ext cx="10387685" cy="1569660"/>
          </a:xfrm>
          <a:prstGeom prst="rect">
            <a:avLst/>
          </a:prstGeom>
        </p:spPr>
        <p:txBody>
          <a:bodyPr wrap="square">
            <a:spAutoFit/>
          </a:bodyPr>
          <a:lstStyle/>
          <a:p>
            <a:r>
              <a:rPr lang="en-US" sz="1600" b="1" dirty="0">
                <a:solidFill>
                  <a:schemeClr val="bg1"/>
                </a:solidFill>
                <a:latin typeface="Arial" panose="020B0604020202020204" pitchFamily="34" charset="0"/>
                <a:cs typeface="Arial" panose="020B0604020202020204" pitchFamily="34" charset="0"/>
              </a:rPr>
              <a:t>6. Self-Healing :</a:t>
            </a:r>
          </a:p>
          <a:p>
            <a:endParaRPr lang="en-US" sz="1600" b="1"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For many reasons, containers can fail. Kubernetes keeps deployments healthy by restarting containers that have failed, </a:t>
            </a:r>
            <a:r>
              <a:rPr lang="en-US" sz="1600" u="sng" dirty="0">
                <a:solidFill>
                  <a:schemeClr val="bg1"/>
                </a:solidFill>
                <a:latin typeface="Arial" panose="020B0604020202020204" pitchFamily="34" charset="0"/>
                <a:cs typeface="Arial" panose="020B0604020202020204" pitchFamily="34" charset="0"/>
              </a:rPr>
              <a:t>killing and replacing unresponsive containers </a:t>
            </a:r>
            <a:r>
              <a:rPr lang="en-US" sz="1600" dirty="0">
                <a:solidFill>
                  <a:schemeClr val="bg1"/>
                </a:solidFill>
                <a:latin typeface="Arial" panose="020B0604020202020204" pitchFamily="34" charset="0"/>
                <a:cs typeface="Arial" panose="020B0604020202020204" pitchFamily="34" charset="0"/>
              </a:rPr>
              <a:t>according to user-defined health checks, and re-creating containers that were on a failed backend Node across other available Nodes. This helps to mitigate what is a common pain point of the application upkeep process.</a:t>
            </a:r>
            <a:endParaRPr lang="en-US" sz="1600" b="0" i="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64630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8278D4-6B29-4246-862D-B23FC7820A80}"/>
              </a:ext>
            </a:extLst>
          </p:cNvPr>
          <p:cNvSpPr/>
          <p:nvPr/>
        </p:nvSpPr>
        <p:spPr>
          <a:xfrm>
            <a:off x="387879" y="918463"/>
            <a:ext cx="11413066" cy="2308324"/>
          </a:xfrm>
          <a:prstGeom prst="rect">
            <a:avLst/>
          </a:prstGeom>
        </p:spPr>
        <p:txBody>
          <a:bodyPr wrap="square">
            <a:spAutoFit/>
          </a:bodyPr>
          <a:lstStyle/>
          <a:p>
            <a:r>
              <a:rPr lang="en-US" sz="1600" b="1" dirty="0">
                <a:solidFill>
                  <a:schemeClr val="bg1"/>
                </a:solidFill>
                <a:latin typeface="Arial" panose="020B0604020202020204" pitchFamily="34" charset="0"/>
                <a:cs typeface="Arial" panose="020B0604020202020204" pitchFamily="34" charset="0"/>
              </a:rPr>
              <a:t>6. Service Discoverability and Load balancing </a:t>
            </a:r>
          </a:p>
          <a:p>
            <a:r>
              <a:rPr lang="en-US" sz="1600" dirty="0">
                <a:solidFill>
                  <a:schemeClr val="bg1"/>
                </a:solidFill>
                <a:latin typeface="Arial" panose="020B0604020202020204" pitchFamily="34" charset="0"/>
                <a:cs typeface="Arial" panose="020B0604020202020204" pitchFamily="34" charset="0"/>
              </a:rPr>
              <a:t>It’s important that all services have a predictable way of communicating with one another. However, within Kubernetes, containers are created and destroyed many times over, so a particular service may not exist permanently at a particular location. This traditionally meant that some kind of </a:t>
            </a:r>
            <a:r>
              <a:rPr lang="en-US" sz="1600" b="1" dirty="0">
                <a:solidFill>
                  <a:schemeClr val="bg1"/>
                </a:solidFill>
                <a:latin typeface="Arial" panose="020B0604020202020204" pitchFamily="34" charset="0"/>
                <a:cs typeface="Arial" panose="020B0604020202020204" pitchFamily="34" charset="0"/>
              </a:rPr>
              <a:t>service registry </a:t>
            </a:r>
            <a:r>
              <a:rPr lang="en-US" sz="1600" dirty="0">
                <a:solidFill>
                  <a:schemeClr val="bg1"/>
                </a:solidFill>
                <a:latin typeface="Arial" panose="020B0604020202020204" pitchFamily="34" charset="0"/>
                <a:cs typeface="Arial" panose="020B0604020202020204" pitchFamily="34" charset="0"/>
              </a:rPr>
              <a:t>would need to be created or adapted to the application logic to keep track of each container’s location.</a:t>
            </a:r>
          </a:p>
          <a:p>
            <a:endParaRPr lang="en-US" sz="1600" dirty="0">
              <a:solidFill>
                <a:schemeClr val="bg1"/>
              </a:solidFill>
              <a:latin typeface="Arial" panose="020B0604020202020204" pitchFamily="34" charset="0"/>
              <a:cs typeface="Arial" panose="020B0604020202020204" pitchFamily="34" charset="0"/>
            </a:endParaRPr>
          </a:p>
          <a:p>
            <a:r>
              <a:rPr lang="en-US" sz="1600" i="1" dirty="0">
                <a:solidFill>
                  <a:schemeClr val="bg1"/>
                </a:solidFill>
                <a:latin typeface="Arial" panose="020B0604020202020204" pitchFamily="34" charset="0"/>
                <a:cs typeface="Arial" panose="020B0604020202020204" pitchFamily="34" charset="0"/>
              </a:rPr>
              <a:t>Kubernetes will provide IP addresses for each Pod, assign a DNS name for each set of Pods, and then load-balance the traffic to the Pods in a set. This creates an environment where the service discovery can be abstracted away from the container level.</a:t>
            </a:r>
            <a:endParaRPr lang="en-US" sz="1600" b="0" i="1" dirty="0">
              <a:solidFill>
                <a:schemeClr val="bg1"/>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FE87229-46BA-DC4D-8EEC-E9E9B3066304}"/>
              </a:ext>
            </a:extLst>
          </p:cNvPr>
          <p:cNvPicPr>
            <a:picLocks noChangeAspect="1"/>
          </p:cNvPicPr>
          <p:nvPr/>
        </p:nvPicPr>
        <p:blipFill>
          <a:blip r:embed="rId2"/>
          <a:stretch>
            <a:fillRect/>
          </a:stretch>
        </p:blipFill>
        <p:spPr>
          <a:xfrm>
            <a:off x="1781298" y="3286164"/>
            <a:ext cx="8514608" cy="3571836"/>
          </a:xfrm>
          <a:prstGeom prst="rect">
            <a:avLst/>
          </a:prstGeom>
        </p:spPr>
      </p:pic>
      <p:sp>
        <p:nvSpPr>
          <p:cNvPr id="6" name="Rectangle 5">
            <a:extLst>
              <a:ext uri="{FF2B5EF4-FFF2-40B4-BE49-F238E27FC236}">
                <a16:creationId xmlns:a16="http://schemas.microsoft.com/office/drawing/2014/main" id="{5CBB7097-64D4-3848-B603-20E0B7FEDE48}"/>
              </a:ext>
            </a:extLst>
          </p:cNvPr>
          <p:cNvSpPr/>
          <p:nvPr/>
        </p:nvSpPr>
        <p:spPr>
          <a:xfrm>
            <a:off x="387879" y="184402"/>
            <a:ext cx="10188148" cy="461665"/>
          </a:xfrm>
          <a:prstGeom prst="rect">
            <a:avLst/>
          </a:prstGeom>
        </p:spPr>
        <p:txBody>
          <a:bodyPr wrap="square">
            <a:spAutoFit/>
          </a:bodyPr>
          <a:lstStyle/>
          <a:p>
            <a:r>
              <a:rPr lang="en-US" b="1" dirty="0">
                <a:solidFill>
                  <a:srgbClr val="000000"/>
                </a:solidFill>
                <a:latin typeface="Lato"/>
              </a:rPr>
              <a:t>Why Kubernetes(Advantages of Using Kubernetes) </a:t>
            </a:r>
            <a:r>
              <a:rPr lang="en-US" b="1" dirty="0" err="1">
                <a:solidFill>
                  <a:srgbClr val="000000"/>
                </a:solidFill>
                <a:latin typeface="Lato"/>
              </a:rPr>
              <a:t>contd</a:t>
            </a:r>
            <a:r>
              <a:rPr lang="en-US" b="1" dirty="0">
                <a:solidFill>
                  <a:srgbClr val="000000"/>
                </a:solidFill>
                <a:latin typeface="Lato"/>
              </a:rPr>
              <a:t>…</a:t>
            </a:r>
          </a:p>
        </p:txBody>
      </p:sp>
    </p:spTree>
    <p:extLst>
      <p:ext uri="{BB962C8B-B14F-4D97-AF65-F5344CB8AC3E}">
        <p14:creationId xmlns:p14="http://schemas.microsoft.com/office/powerpoint/2010/main" val="84547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948214" y="431113"/>
            <a:ext cx="9831746" cy="841632"/>
          </a:xfrm>
        </p:spPr>
        <p:txBody>
          <a:bodyPr>
            <a:normAutofit fontScale="25000" lnSpcReduction="20000"/>
          </a:bodyPr>
          <a:lstStyle/>
          <a:p>
            <a:endParaRPr lang="en-US" sz="4800" dirty="0"/>
          </a:p>
          <a:p>
            <a:r>
              <a:rPr lang="en-US" sz="11100" b="1" dirty="0">
                <a:solidFill>
                  <a:schemeClr val="bg1"/>
                </a:solidFill>
                <a:latin typeface="Arial"/>
                <a:cs typeface="Arial"/>
              </a:rPr>
              <a:t>Agenda</a:t>
            </a:r>
          </a:p>
        </p:txBody>
      </p:sp>
      <p:sp>
        <p:nvSpPr>
          <p:cNvPr id="3" name="TextBox 2">
            <a:extLst>
              <a:ext uri="{FF2B5EF4-FFF2-40B4-BE49-F238E27FC236}">
                <a16:creationId xmlns:a16="http://schemas.microsoft.com/office/drawing/2014/main" id="{E6184E86-0C98-D344-A36D-7B6E9EB544DA}"/>
              </a:ext>
            </a:extLst>
          </p:cNvPr>
          <p:cNvSpPr txBox="1"/>
          <p:nvPr/>
        </p:nvSpPr>
        <p:spPr>
          <a:xfrm>
            <a:off x="271848" y="1519881"/>
            <a:ext cx="9551773" cy="461665"/>
          </a:xfrm>
          <a:prstGeom prst="rect">
            <a:avLst/>
          </a:prstGeom>
          <a:solidFill>
            <a:schemeClr val="bg2">
              <a:lumMod val="60000"/>
              <a:lumOff val="40000"/>
              <a:alpha val="72000"/>
            </a:schemeClr>
          </a:solidFill>
          <a:ln cap="rnd">
            <a:solidFill>
              <a:schemeClr val="bg1"/>
            </a:solidFill>
          </a:ln>
        </p:spPr>
        <p:txBody>
          <a:bodyPr wrap="square" rtlCol="0">
            <a:spAutoFit/>
          </a:bodyPr>
          <a:lstStyle/>
          <a:p>
            <a:r>
              <a:rPr lang="en-US" dirty="0">
                <a:solidFill>
                  <a:schemeClr val="bg1"/>
                </a:solidFill>
                <a:latin typeface="Arial"/>
                <a:cs typeface="Arial"/>
              </a:rPr>
              <a:t>1. Containers and Container Orchestration </a:t>
            </a:r>
          </a:p>
        </p:txBody>
      </p:sp>
      <p:sp>
        <p:nvSpPr>
          <p:cNvPr id="8" name="TextBox 7">
            <a:extLst>
              <a:ext uri="{FF2B5EF4-FFF2-40B4-BE49-F238E27FC236}">
                <a16:creationId xmlns:a16="http://schemas.microsoft.com/office/drawing/2014/main" id="{6712AA2F-0A43-2743-BEA2-4FD170415012}"/>
              </a:ext>
            </a:extLst>
          </p:cNvPr>
          <p:cNvSpPr txBox="1"/>
          <p:nvPr/>
        </p:nvSpPr>
        <p:spPr>
          <a:xfrm>
            <a:off x="265517" y="2179522"/>
            <a:ext cx="9551773" cy="492443"/>
          </a:xfrm>
          <a:prstGeom prst="rect">
            <a:avLst/>
          </a:prstGeom>
          <a:solidFill>
            <a:schemeClr val="bg2">
              <a:lumMod val="60000"/>
              <a:lumOff val="40000"/>
              <a:alpha val="72000"/>
            </a:schemeClr>
          </a:solidFill>
          <a:ln cap="rnd">
            <a:solidFill>
              <a:schemeClr val="bg1"/>
            </a:solidFill>
          </a:ln>
        </p:spPr>
        <p:txBody>
          <a:bodyPr wrap="square" rtlCol="0">
            <a:spAutoFit/>
          </a:bodyPr>
          <a:lstStyle/>
          <a:p>
            <a:r>
              <a:rPr lang="en-US" sz="2600" dirty="0">
                <a:solidFill>
                  <a:schemeClr val="bg1"/>
                </a:solidFill>
                <a:latin typeface="Arial"/>
                <a:cs typeface="Arial"/>
              </a:rPr>
              <a:t>2. </a:t>
            </a:r>
            <a:r>
              <a:rPr lang="en-US" dirty="0">
                <a:solidFill>
                  <a:schemeClr val="bg1"/>
                </a:solidFill>
                <a:latin typeface="Arial"/>
                <a:cs typeface="Arial"/>
              </a:rPr>
              <a:t>Need for Container Orchestration </a:t>
            </a:r>
            <a:r>
              <a:rPr lang="en-US" dirty="0">
                <a:solidFill>
                  <a:schemeClr val="bg1"/>
                </a:solidFill>
                <a:cs typeface="Arial"/>
              </a:rPr>
              <a:t> </a:t>
            </a:r>
            <a:endParaRPr lang="en-US" dirty="0">
              <a:solidFill>
                <a:schemeClr val="bg1"/>
              </a:solidFill>
              <a:latin typeface="Arial"/>
              <a:cs typeface="Arial"/>
            </a:endParaRPr>
          </a:p>
        </p:txBody>
      </p:sp>
      <p:sp>
        <p:nvSpPr>
          <p:cNvPr id="9" name="TextBox 8">
            <a:extLst>
              <a:ext uri="{FF2B5EF4-FFF2-40B4-BE49-F238E27FC236}">
                <a16:creationId xmlns:a16="http://schemas.microsoft.com/office/drawing/2014/main" id="{ABD8F230-2F2D-7A40-8FF4-B8301EC3C21D}"/>
              </a:ext>
            </a:extLst>
          </p:cNvPr>
          <p:cNvSpPr txBox="1"/>
          <p:nvPr/>
        </p:nvSpPr>
        <p:spPr>
          <a:xfrm>
            <a:off x="277874" y="3523188"/>
            <a:ext cx="9551773" cy="492443"/>
          </a:xfrm>
          <a:prstGeom prst="rect">
            <a:avLst/>
          </a:prstGeom>
          <a:solidFill>
            <a:schemeClr val="bg2">
              <a:lumMod val="60000"/>
              <a:lumOff val="40000"/>
              <a:alpha val="72000"/>
            </a:schemeClr>
          </a:solidFill>
          <a:ln cap="rnd">
            <a:solidFill>
              <a:schemeClr val="bg1"/>
            </a:solidFill>
          </a:ln>
        </p:spPr>
        <p:txBody>
          <a:bodyPr wrap="square" rtlCol="0">
            <a:spAutoFit/>
          </a:bodyPr>
          <a:lstStyle/>
          <a:p>
            <a:r>
              <a:rPr lang="en-US" sz="2600" dirty="0">
                <a:solidFill>
                  <a:schemeClr val="bg1"/>
                </a:solidFill>
                <a:latin typeface="Arial"/>
                <a:cs typeface="Arial"/>
              </a:rPr>
              <a:t>4. </a:t>
            </a:r>
            <a:r>
              <a:rPr lang="en-US" dirty="0">
                <a:solidFill>
                  <a:schemeClr val="bg1"/>
                </a:solidFill>
                <a:latin typeface="Arial"/>
                <a:cs typeface="Arial"/>
              </a:rPr>
              <a:t>Kubernetes Objects (Core concepts)</a:t>
            </a:r>
          </a:p>
        </p:txBody>
      </p:sp>
      <p:sp>
        <p:nvSpPr>
          <p:cNvPr id="11" name="TextBox 10">
            <a:extLst>
              <a:ext uri="{FF2B5EF4-FFF2-40B4-BE49-F238E27FC236}">
                <a16:creationId xmlns:a16="http://schemas.microsoft.com/office/drawing/2014/main" id="{323D3E14-CA7E-214A-B095-8CFCBD904C81}"/>
              </a:ext>
            </a:extLst>
          </p:cNvPr>
          <p:cNvSpPr txBox="1"/>
          <p:nvPr/>
        </p:nvSpPr>
        <p:spPr>
          <a:xfrm>
            <a:off x="277873" y="4231989"/>
            <a:ext cx="9551773" cy="492443"/>
          </a:xfrm>
          <a:prstGeom prst="rect">
            <a:avLst/>
          </a:prstGeom>
          <a:solidFill>
            <a:schemeClr val="bg2">
              <a:lumMod val="60000"/>
              <a:lumOff val="40000"/>
              <a:alpha val="72000"/>
            </a:schemeClr>
          </a:solidFill>
          <a:ln cap="rnd">
            <a:solidFill>
              <a:schemeClr val="bg1"/>
            </a:solidFill>
          </a:ln>
        </p:spPr>
        <p:txBody>
          <a:bodyPr wrap="square" rtlCol="0">
            <a:spAutoFit/>
          </a:bodyPr>
          <a:lstStyle/>
          <a:p>
            <a:r>
              <a:rPr lang="en-US" sz="2600" dirty="0">
                <a:solidFill>
                  <a:schemeClr val="bg1"/>
                </a:solidFill>
                <a:latin typeface="Arial"/>
                <a:cs typeface="Arial"/>
              </a:rPr>
              <a:t>5. </a:t>
            </a:r>
            <a:r>
              <a:rPr lang="en-US" dirty="0">
                <a:solidFill>
                  <a:schemeClr val="bg1"/>
                </a:solidFill>
                <a:latin typeface="Arial"/>
                <a:cs typeface="Arial"/>
              </a:rPr>
              <a:t>Container orchestration with Kubernetes</a:t>
            </a:r>
          </a:p>
        </p:txBody>
      </p:sp>
      <p:sp>
        <p:nvSpPr>
          <p:cNvPr id="12" name="TextBox 11">
            <a:extLst>
              <a:ext uri="{FF2B5EF4-FFF2-40B4-BE49-F238E27FC236}">
                <a16:creationId xmlns:a16="http://schemas.microsoft.com/office/drawing/2014/main" id="{A7BDBCDF-356F-044A-87B3-86F3C4AC1139}"/>
              </a:ext>
            </a:extLst>
          </p:cNvPr>
          <p:cNvSpPr txBox="1"/>
          <p:nvPr/>
        </p:nvSpPr>
        <p:spPr>
          <a:xfrm>
            <a:off x="265517" y="2832769"/>
            <a:ext cx="9551773" cy="492443"/>
          </a:xfrm>
          <a:prstGeom prst="rect">
            <a:avLst/>
          </a:prstGeom>
          <a:solidFill>
            <a:schemeClr val="bg2">
              <a:lumMod val="60000"/>
              <a:lumOff val="40000"/>
              <a:alpha val="72000"/>
            </a:schemeClr>
          </a:solidFill>
          <a:ln cap="rnd">
            <a:solidFill>
              <a:schemeClr val="bg1"/>
            </a:solidFill>
          </a:ln>
        </p:spPr>
        <p:txBody>
          <a:bodyPr wrap="square" rtlCol="0">
            <a:spAutoFit/>
          </a:bodyPr>
          <a:lstStyle/>
          <a:p>
            <a:r>
              <a:rPr lang="en-US" sz="2600" dirty="0">
                <a:solidFill>
                  <a:schemeClr val="bg1"/>
                </a:solidFill>
                <a:latin typeface="Arial"/>
                <a:cs typeface="Arial"/>
              </a:rPr>
              <a:t>3. </a:t>
            </a:r>
            <a:r>
              <a:rPr lang="en-US" dirty="0">
                <a:solidFill>
                  <a:schemeClr val="bg1"/>
                </a:solidFill>
                <a:latin typeface="Arial"/>
                <a:cs typeface="Arial"/>
              </a:rPr>
              <a:t>Kubernetes and its Architecture</a:t>
            </a:r>
          </a:p>
        </p:txBody>
      </p:sp>
      <p:pic>
        <p:nvPicPr>
          <p:cNvPr id="17" name="Picture Placeholder 9">
            <a:extLst>
              <a:ext uri="{FF2B5EF4-FFF2-40B4-BE49-F238E27FC236}">
                <a16:creationId xmlns:a16="http://schemas.microsoft.com/office/drawing/2014/main" id="{025B7846-5AD3-5A4E-8088-27110974EC25}"/>
              </a:ext>
            </a:extLst>
          </p:cNvPr>
          <p:cNvPicPr>
            <a:picLocks noChangeAspect="1"/>
          </p:cNvPicPr>
          <p:nvPr/>
        </p:nvPicPr>
        <p:blipFill>
          <a:blip r:embed="rId2">
            <a:extLst>
              <a:ext uri="{28A0092B-C50C-407E-A947-70E740481C1C}">
                <a14:useLocalDpi xmlns:a14="http://schemas.microsoft.com/office/drawing/2010/main" val="0"/>
              </a:ext>
            </a:extLst>
          </a:blip>
          <a:srcRect t="19" b="19"/>
          <a:stretch>
            <a:fillRect/>
          </a:stretch>
        </p:blipFill>
        <p:spPr>
          <a:xfrm>
            <a:off x="10495250" y="-1"/>
            <a:ext cx="1693575" cy="1742303"/>
          </a:xfrm>
          <a:prstGeom prst="rect">
            <a:avLst/>
          </a:prstGeom>
        </p:spPr>
      </p:pic>
      <p:sp>
        <p:nvSpPr>
          <p:cNvPr id="18" name="TextBox 17">
            <a:extLst>
              <a:ext uri="{FF2B5EF4-FFF2-40B4-BE49-F238E27FC236}">
                <a16:creationId xmlns:a16="http://schemas.microsoft.com/office/drawing/2014/main" id="{98D3C5CA-03FA-C642-BED4-BEA45A39AABB}"/>
              </a:ext>
            </a:extLst>
          </p:cNvPr>
          <p:cNvSpPr txBox="1"/>
          <p:nvPr/>
        </p:nvSpPr>
        <p:spPr>
          <a:xfrm>
            <a:off x="265516" y="4954930"/>
            <a:ext cx="9551773" cy="492443"/>
          </a:xfrm>
          <a:prstGeom prst="rect">
            <a:avLst/>
          </a:prstGeom>
          <a:solidFill>
            <a:schemeClr val="bg2">
              <a:lumMod val="60000"/>
              <a:lumOff val="40000"/>
              <a:alpha val="72000"/>
            </a:schemeClr>
          </a:solidFill>
          <a:ln cap="rnd">
            <a:solidFill>
              <a:schemeClr val="bg1"/>
            </a:solidFill>
          </a:ln>
        </p:spPr>
        <p:txBody>
          <a:bodyPr wrap="square" rtlCol="0">
            <a:spAutoFit/>
          </a:bodyPr>
          <a:lstStyle/>
          <a:p>
            <a:r>
              <a:rPr lang="en-US" sz="2600" dirty="0">
                <a:solidFill>
                  <a:schemeClr val="bg1"/>
                </a:solidFill>
                <a:latin typeface="Arial"/>
                <a:cs typeface="Arial"/>
              </a:rPr>
              <a:t>6. </a:t>
            </a:r>
            <a:r>
              <a:rPr lang="en-US" dirty="0">
                <a:solidFill>
                  <a:schemeClr val="bg1"/>
                </a:solidFill>
                <a:latin typeface="Arial"/>
                <a:cs typeface="Arial"/>
              </a:rPr>
              <a:t>Why Kubernetes(Advantages </a:t>
            </a:r>
            <a:r>
              <a:rPr lang="en-US">
                <a:solidFill>
                  <a:schemeClr val="bg1"/>
                </a:solidFill>
                <a:latin typeface="Arial"/>
                <a:cs typeface="Arial"/>
              </a:rPr>
              <a:t>of Kubernetes)</a:t>
            </a:r>
            <a:endParaRPr lang="en-US" dirty="0">
              <a:solidFill>
                <a:schemeClr val="bg1"/>
              </a:solidFill>
              <a:latin typeface="Arial"/>
              <a:cs typeface="Arial"/>
            </a:endParaRPr>
          </a:p>
        </p:txBody>
      </p:sp>
    </p:spTree>
    <p:extLst>
      <p:ext uri="{BB962C8B-B14F-4D97-AF65-F5344CB8AC3E}">
        <p14:creationId xmlns:p14="http://schemas.microsoft.com/office/powerpoint/2010/main" val="3977832382"/>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8E47FD-3D3F-C444-BCF5-6803ED40BCD4}"/>
              </a:ext>
            </a:extLst>
          </p:cNvPr>
          <p:cNvSpPr/>
          <p:nvPr/>
        </p:nvSpPr>
        <p:spPr>
          <a:xfrm>
            <a:off x="380891" y="445447"/>
            <a:ext cx="11616266" cy="5016758"/>
          </a:xfrm>
          <a:prstGeom prst="rect">
            <a:avLst/>
          </a:prstGeom>
        </p:spPr>
        <p:txBody>
          <a:bodyPr wrap="square">
            <a:spAutoFit/>
          </a:bodyPr>
          <a:lstStyle/>
          <a:p>
            <a:r>
              <a:rPr lang="en-US" sz="1600" b="1" dirty="0">
                <a:solidFill>
                  <a:schemeClr val="bg1"/>
                </a:solidFill>
                <a:latin typeface="Arial" panose="020B0604020202020204" pitchFamily="34" charset="0"/>
                <a:cs typeface="Arial" panose="020B0604020202020204" pitchFamily="34" charset="0"/>
              </a:rPr>
              <a:t>7. Secrets Management</a:t>
            </a:r>
          </a:p>
          <a:p>
            <a:r>
              <a:rPr lang="en-US" sz="1600" dirty="0">
                <a:solidFill>
                  <a:schemeClr val="bg1"/>
                </a:solidFill>
                <a:latin typeface="Arial" panose="020B0604020202020204" pitchFamily="34" charset="0"/>
                <a:cs typeface="Arial" panose="020B0604020202020204" pitchFamily="34" charset="0"/>
              </a:rPr>
              <a:t>One of the hurdles in container creation is the inclusion of secrets, tokens, and passwords. You simply don’t want these sensitive values in your container images, especially if your containers are stored in a public registry like </a:t>
            </a:r>
            <a:r>
              <a:rPr lang="en-US" sz="1600"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DockerHub</a:t>
            </a:r>
            <a:r>
              <a:rPr lang="en-US" sz="1600" dirty="0">
                <a:solidFill>
                  <a:schemeClr val="bg1"/>
                </a:solidFill>
                <a:latin typeface="Arial" panose="020B0604020202020204" pitchFamily="34" charset="0"/>
                <a:cs typeface="Arial" panose="020B0604020202020204" pitchFamily="34" charset="0"/>
              </a:rPr>
              <a:t>. Kubernetes helps to alleviate this burden by providing </a:t>
            </a:r>
            <a:r>
              <a:rPr lang="en-US" sz="16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Secrets</a:t>
            </a:r>
            <a:r>
              <a:rPr lang="en-US" sz="1600" dirty="0">
                <a:solidFill>
                  <a:schemeClr val="bg1"/>
                </a:solidFill>
                <a:latin typeface="Arial" panose="020B0604020202020204" pitchFamily="34" charset="0"/>
                <a:cs typeface="Arial" panose="020B0604020202020204" pitchFamily="34" charset="0"/>
              </a:rPr>
              <a:t> objects, an etcd database-backed secrets management solution.</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6. Declarative DNS Management</a:t>
            </a:r>
          </a:p>
          <a:p>
            <a:r>
              <a:rPr lang="en-US"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Ingress</a:t>
            </a:r>
            <a:r>
              <a:rPr lang="en-US" sz="1600" dirty="0">
                <a:solidFill>
                  <a:schemeClr val="bg1"/>
                </a:solidFill>
                <a:latin typeface="Arial" panose="020B0604020202020204" pitchFamily="34" charset="0"/>
                <a:cs typeface="Arial" panose="020B0604020202020204" pitchFamily="34" charset="0"/>
              </a:rPr>
              <a:t> objects in Kubernetes allow for name based virtual hosting and HTTP routing in a straightforward, declarative manner. </a:t>
            </a: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b="1" dirty="0">
              <a:solidFill>
                <a:schemeClr val="bg1"/>
              </a:solidFill>
              <a:latin typeface="Arial" panose="020B0604020202020204" pitchFamily="34" charset="0"/>
              <a:cs typeface="Arial" panose="020B0604020202020204" pitchFamily="34" charset="0"/>
            </a:endParaRPr>
          </a:p>
          <a:p>
            <a:endParaRPr lang="en-US" sz="1600" b="1" dirty="0">
              <a:solidFill>
                <a:schemeClr val="bg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A62A4B1-3089-AB4B-B867-F6C3BF85CACA}"/>
              </a:ext>
            </a:extLst>
          </p:cNvPr>
          <p:cNvPicPr>
            <a:picLocks noChangeAspect="1"/>
          </p:cNvPicPr>
          <p:nvPr/>
        </p:nvPicPr>
        <p:blipFill>
          <a:blip r:embed="rId5"/>
          <a:stretch>
            <a:fillRect/>
          </a:stretch>
        </p:blipFill>
        <p:spPr>
          <a:xfrm>
            <a:off x="380891" y="2307034"/>
            <a:ext cx="4567599" cy="3049962"/>
          </a:xfrm>
          <a:prstGeom prst="rect">
            <a:avLst/>
          </a:prstGeom>
        </p:spPr>
      </p:pic>
      <p:sp>
        <p:nvSpPr>
          <p:cNvPr id="6" name="Rectangle 5">
            <a:extLst>
              <a:ext uri="{FF2B5EF4-FFF2-40B4-BE49-F238E27FC236}">
                <a16:creationId xmlns:a16="http://schemas.microsoft.com/office/drawing/2014/main" id="{319DD346-13EE-894A-ADCA-CD12A15A09EC}"/>
              </a:ext>
            </a:extLst>
          </p:cNvPr>
          <p:cNvSpPr/>
          <p:nvPr/>
        </p:nvSpPr>
        <p:spPr>
          <a:xfrm>
            <a:off x="380891" y="-4589"/>
            <a:ext cx="10188148" cy="461665"/>
          </a:xfrm>
          <a:prstGeom prst="rect">
            <a:avLst/>
          </a:prstGeom>
        </p:spPr>
        <p:txBody>
          <a:bodyPr wrap="square">
            <a:spAutoFit/>
          </a:bodyPr>
          <a:lstStyle/>
          <a:p>
            <a:r>
              <a:rPr lang="en-US" b="1" dirty="0">
                <a:solidFill>
                  <a:srgbClr val="000000"/>
                </a:solidFill>
                <a:latin typeface="Lato"/>
              </a:rPr>
              <a:t>Why Kubernetes(Advantages of Using Kubernetes) </a:t>
            </a:r>
            <a:r>
              <a:rPr lang="en-US" b="1" dirty="0" err="1">
                <a:solidFill>
                  <a:srgbClr val="000000"/>
                </a:solidFill>
                <a:latin typeface="Lato"/>
              </a:rPr>
              <a:t>contd</a:t>
            </a:r>
            <a:r>
              <a:rPr lang="en-US" b="1" dirty="0">
                <a:solidFill>
                  <a:srgbClr val="000000"/>
                </a:solidFill>
                <a:latin typeface="Lato"/>
              </a:rPr>
              <a:t>…</a:t>
            </a:r>
          </a:p>
        </p:txBody>
      </p:sp>
    </p:spTree>
    <p:extLst>
      <p:ext uri="{BB962C8B-B14F-4D97-AF65-F5344CB8AC3E}">
        <p14:creationId xmlns:p14="http://schemas.microsoft.com/office/powerpoint/2010/main" val="2389276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641078-33EB-034D-9E24-6951CFEC66FE}"/>
              </a:ext>
            </a:extLst>
          </p:cNvPr>
          <p:cNvSpPr/>
          <p:nvPr/>
        </p:nvSpPr>
        <p:spPr>
          <a:xfrm>
            <a:off x="380891" y="339796"/>
            <a:ext cx="10188148" cy="461665"/>
          </a:xfrm>
          <a:prstGeom prst="rect">
            <a:avLst/>
          </a:prstGeom>
        </p:spPr>
        <p:txBody>
          <a:bodyPr wrap="square">
            <a:spAutoFit/>
          </a:bodyPr>
          <a:lstStyle/>
          <a:p>
            <a:r>
              <a:rPr lang="en-US" b="1" dirty="0">
                <a:solidFill>
                  <a:srgbClr val="000000"/>
                </a:solidFill>
                <a:latin typeface="Lato"/>
              </a:rPr>
              <a:t>Summary…</a:t>
            </a:r>
          </a:p>
        </p:txBody>
      </p:sp>
      <p:sp>
        <p:nvSpPr>
          <p:cNvPr id="3" name="Rectangle 2">
            <a:extLst>
              <a:ext uri="{FF2B5EF4-FFF2-40B4-BE49-F238E27FC236}">
                <a16:creationId xmlns:a16="http://schemas.microsoft.com/office/drawing/2014/main" id="{C4E641D9-35F8-7A46-BB38-8567A30466F9}"/>
              </a:ext>
            </a:extLst>
          </p:cNvPr>
          <p:cNvSpPr/>
          <p:nvPr/>
        </p:nvSpPr>
        <p:spPr>
          <a:xfrm>
            <a:off x="494805" y="1023787"/>
            <a:ext cx="10846130" cy="4985980"/>
          </a:xfrm>
          <a:prstGeom prst="rect">
            <a:avLst/>
          </a:prstGeom>
        </p:spPr>
        <p:txBody>
          <a:bodyPr wrap="square">
            <a:spAutoFit/>
          </a:bodyPr>
          <a:lstStyle/>
          <a:p>
            <a:pPr marL="285750" indent="-285750">
              <a:buFont typeface="Arial" panose="020B0604020202020204" pitchFamily="34" charset="0"/>
              <a:buChar char="•"/>
            </a:pPr>
            <a:r>
              <a:rPr lang="en-US" sz="1600" dirty="0" err="1">
                <a:solidFill>
                  <a:srgbClr val="222222"/>
                </a:solidFill>
                <a:latin typeface="Arial" panose="020B0604020202020204" pitchFamily="34" charset="0"/>
                <a:cs typeface="Arial" panose="020B0604020202020204" pitchFamily="34" charset="0"/>
              </a:rPr>
              <a:t>kubernetes</a:t>
            </a:r>
            <a:r>
              <a:rPr lang="en-US" sz="1600" dirty="0">
                <a:solidFill>
                  <a:srgbClr val="222222"/>
                </a:solidFill>
                <a:latin typeface="Arial" panose="020B0604020202020204" pitchFamily="34" charset="0"/>
                <a:cs typeface="Arial" panose="020B0604020202020204" pitchFamily="34" charset="0"/>
              </a:rPr>
              <a:t> is an open source system for automating deployment, scaling, and management of containerized applications.</a:t>
            </a:r>
          </a:p>
          <a:p>
            <a:pPr marL="285750" indent="-285750">
              <a:buFont typeface="Arial" panose="020B0604020202020204" pitchFamily="34" charset="0"/>
              <a:buChar char="•"/>
            </a:pPr>
            <a:endParaRPr lang="en-US" sz="1600" dirty="0">
              <a:solidFill>
                <a:srgbClr val="22222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222222"/>
                </a:solidFill>
                <a:latin typeface="Arial" panose="020B0604020202020204" pitchFamily="34" charset="0"/>
                <a:cs typeface="Arial" panose="020B0604020202020204" pitchFamily="34" charset="0"/>
              </a:rPr>
              <a:t>Kubernetes has Server Client architecture running REST services developed in Go.</a:t>
            </a:r>
          </a:p>
          <a:p>
            <a:endParaRPr lang="en-US" sz="1600" dirty="0">
              <a:solidFill>
                <a:srgbClr val="22222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222222"/>
                </a:solidFill>
                <a:latin typeface="Arial" panose="020B0604020202020204" pitchFamily="34" charset="0"/>
                <a:cs typeface="Arial" panose="020B0604020202020204" pitchFamily="34" charset="0"/>
              </a:rPr>
              <a:t>Kubernetes creates the resources using objects like </a:t>
            </a:r>
            <a:r>
              <a:rPr lang="en-US" sz="1600" u="sng" dirty="0">
                <a:solidFill>
                  <a:srgbClr val="222222"/>
                </a:solidFill>
                <a:latin typeface="Arial" panose="020B0604020202020204" pitchFamily="34" charset="0"/>
                <a:cs typeface="Arial" panose="020B0604020202020204" pitchFamily="34" charset="0"/>
              </a:rPr>
              <a:t>Namespaces, Pods, Services, Deployments, Replica set</a:t>
            </a:r>
            <a:r>
              <a:rPr lang="en-US" sz="1600" dirty="0">
                <a:solidFill>
                  <a:srgbClr val="222222"/>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600" dirty="0">
              <a:solidFill>
                <a:srgbClr val="22222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222222"/>
                </a:solidFill>
                <a:latin typeface="Arial" panose="020B0604020202020204" pitchFamily="34" charset="0"/>
                <a:cs typeface="Arial" panose="020B0604020202020204" pitchFamily="34" charset="0"/>
              </a:rPr>
              <a:t>Kubernetes has </a:t>
            </a:r>
            <a:r>
              <a:rPr lang="en-US" sz="1600" u="sng" dirty="0">
                <a:solidFill>
                  <a:srgbClr val="222222"/>
                </a:solidFill>
                <a:latin typeface="Arial" panose="020B0604020202020204" pitchFamily="34" charset="0"/>
                <a:cs typeface="Arial" panose="020B0604020202020204" pitchFamily="34" charset="0"/>
              </a:rPr>
              <a:t>service discovery mechanism </a:t>
            </a:r>
            <a:r>
              <a:rPr lang="en-US" sz="1600" dirty="0">
                <a:solidFill>
                  <a:srgbClr val="222222"/>
                </a:solidFill>
                <a:latin typeface="Arial" panose="020B0604020202020204" pitchFamily="34" charset="0"/>
                <a:cs typeface="Arial" panose="020B0604020202020204" pitchFamily="34" charset="0"/>
              </a:rPr>
              <a:t>to handle networking between different applications on your infrastructure.</a:t>
            </a:r>
          </a:p>
          <a:p>
            <a:pPr marL="285750" indent="-285750">
              <a:buFont typeface="Arial" panose="020B0604020202020204" pitchFamily="34" charset="0"/>
              <a:buChar char="•"/>
            </a:pPr>
            <a:endParaRPr lang="en-US" sz="1600" dirty="0">
              <a:solidFill>
                <a:srgbClr val="22222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222222"/>
                </a:solidFill>
                <a:latin typeface="Arial" panose="020B0604020202020204" pitchFamily="34" charset="0"/>
                <a:cs typeface="Arial" panose="020B0604020202020204" pitchFamily="34" charset="0"/>
              </a:rPr>
              <a:t>Kubernetes can be used on-premise, on public cloud and even on raspberry-pi.</a:t>
            </a:r>
          </a:p>
          <a:p>
            <a:pPr marL="285750" indent="-285750">
              <a:buFont typeface="Arial" panose="020B0604020202020204" pitchFamily="34" charset="0"/>
              <a:buChar char="•"/>
            </a:pPr>
            <a:endParaRPr lang="en-US" sz="1600" dirty="0">
              <a:solidFill>
                <a:srgbClr val="22222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222222"/>
                </a:solidFill>
                <a:latin typeface="Arial" panose="020B0604020202020204" pitchFamily="34" charset="0"/>
                <a:cs typeface="Arial" panose="020B0604020202020204" pitchFamily="34" charset="0"/>
              </a:rPr>
              <a:t>Kubernetes can be used across multiple public clouds to Implement Hybrid Cloud Strategy.</a:t>
            </a:r>
          </a:p>
          <a:p>
            <a:pPr marL="285750" indent="-285750">
              <a:buFont typeface="Arial" panose="020B0604020202020204" pitchFamily="34" charset="0"/>
              <a:buChar char="•"/>
            </a:pPr>
            <a:endParaRPr lang="en-US" sz="1600" dirty="0">
              <a:solidFill>
                <a:srgbClr val="22222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222222"/>
                </a:solidFill>
                <a:latin typeface="Arial" panose="020B0604020202020204" pitchFamily="34" charset="0"/>
                <a:cs typeface="Arial" panose="020B0604020202020204" pitchFamily="34" charset="0"/>
              </a:rPr>
              <a:t>Kubernetes provides Autoscaling </a:t>
            </a:r>
            <a:r>
              <a:rPr lang="en-US" sz="1600" dirty="0" err="1">
                <a:solidFill>
                  <a:srgbClr val="222222"/>
                </a:solidFill>
                <a:latin typeface="Arial" panose="020B0604020202020204" pitchFamily="34" charset="0"/>
                <a:cs typeface="Arial" panose="020B0604020202020204" pitchFamily="34" charset="0"/>
              </a:rPr>
              <a:t>thrugh</a:t>
            </a:r>
            <a:r>
              <a:rPr lang="en-US" sz="1600" dirty="0">
                <a:solidFill>
                  <a:srgbClr val="222222"/>
                </a:solidFill>
                <a:latin typeface="Arial" panose="020B0604020202020204" pitchFamily="34" charset="0"/>
                <a:cs typeface="Arial" panose="020B0604020202020204" pitchFamily="34" charset="0"/>
              </a:rPr>
              <a:t> </a:t>
            </a:r>
            <a:r>
              <a:rPr lang="en-US" sz="1600" u="sng" dirty="0">
                <a:solidFill>
                  <a:srgbClr val="222222"/>
                </a:solidFill>
                <a:latin typeface="Arial" panose="020B0604020202020204" pitchFamily="34" charset="0"/>
                <a:cs typeface="Arial" panose="020B0604020202020204" pitchFamily="34" charset="0"/>
              </a:rPr>
              <a:t>Horizontal Pod </a:t>
            </a:r>
            <a:r>
              <a:rPr lang="en-US" sz="1600" u="sng" dirty="0" err="1">
                <a:solidFill>
                  <a:srgbClr val="222222"/>
                </a:solidFill>
                <a:latin typeface="Arial" panose="020B0604020202020204" pitchFamily="34" charset="0"/>
                <a:cs typeface="Arial" panose="020B0604020202020204" pitchFamily="34" charset="0"/>
              </a:rPr>
              <a:t>Autoscale</a:t>
            </a:r>
            <a:r>
              <a:rPr lang="en-US" sz="1600" dirty="0" err="1">
                <a:solidFill>
                  <a:srgbClr val="222222"/>
                </a:solidFill>
                <a:latin typeface="Arial" panose="020B0604020202020204" pitchFamily="34" charset="0"/>
                <a:cs typeface="Arial" panose="020B0604020202020204" pitchFamily="34" charset="0"/>
              </a:rPr>
              <a:t>r</a:t>
            </a:r>
            <a:r>
              <a:rPr lang="en-US" sz="1600" dirty="0">
                <a:solidFill>
                  <a:srgbClr val="222222"/>
                </a:solidFill>
                <a:latin typeface="Arial" panose="020B0604020202020204" pitchFamily="34" charset="0"/>
                <a:cs typeface="Arial" panose="020B0604020202020204" pitchFamily="34" charset="0"/>
              </a:rPr>
              <a:t> and </a:t>
            </a:r>
            <a:r>
              <a:rPr lang="en-US" sz="1600" u="sng" dirty="0">
                <a:solidFill>
                  <a:srgbClr val="222222"/>
                </a:solidFill>
                <a:latin typeface="Arial" panose="020B0604020202020204" pitchFamily="34" charset="0"/>
                <a:cs typeface="Arial" panose="020B0604020202020204" pitchFamily="34" charset="0"/>
              </a:rPr>
              <a:t>Cluster Auto Scaler</a:t>
            </a:r>
            <a:r>
              <a:rPr lang="en-US" sz="1600" dirty="0">
                <a:solidFill>
                  <a:srgbClr val="222222"/>
                </a:solidFill>
                <a:latin typeface="Arial" panose="020B0604020202020204" pitchFamily="34" charset="0"/>
                <a:cs typeface="Arial" panose="020B0604020202020204" pitchFamily="34" charset="0"/>
              </a:rPr>
              <a:t> objects.</a:t>
            </a:r>
          </a:p>
          <a:p>
            <a:pPr marL="285750" indent="-285750">
              <a:buFont typeface="Arial" panose="020B0604020202020204" pitchFamily="34" charset="0"/>
              <a:buChar char="•"/>
            </a:pPr>
            <a:endParaRPr lang="en-US" sz="1600" dirty="0">
              <a:solidFill>
                <a:srgbClr val="22222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222222"/>
                </a:solidFill>
                <a:latin typeface="Arial" panose="020B0604020202020204" pitchFamily="34" charset="0"/>
                <a:cs typeface="Arial" panose="020B0604020202020204" pitchFamily="34" charset="0"/>
              </a:rPr>
              <a:t>Kubernetes provides Zero Downtime Deployment through </a:t>
            </a:r>
            <a:r>
              <a:rPr lang="en-US" sz="1600" u="sng" dirty="0">
                <a:solidFill>
                  <a:srgbClr val="222222"/>
                </a:solidFill>
                <a:latin typeface="Arial" panose="020B0604020202020204" pitchFamily="34" charset="0"/>
                <a:cs typeface="Arial" panose="020B0604020202020204" pitchFamily="34" charset="0"/>
              </a:rPr>
              <a:t>Rolling updates</a:t>
            </a:r>
            <a:r>
              <a:rPr lang="en-US" sz="1600" dirty="0">
                <a:solidFill>
                  <a:srgbClr val="222222"/>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US" sz="1600" dirty="0">
              <a:solidFill>
                <a:srgbClr val="22222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rgbClr val="222222"/>
                </a:solidFill>
                <a:latin typeface="Arial" panose="020B0604020202020204" pitchFamily="34" charset="0"/>
                <a:cs typeface="Arial" panose="020B0604020202020204" pitchFamily="34" charset="0"/>
              </a:rPr>
              <a:t>Kubernetes declarations can be written in YAML definitions or as Helm Charts.</a:t>
            </a:r>
          </a:p>
          <a:p>
            <a:pPr marL="285750" indent="-285750">
              <a:buFont typeface="Arial" panose="020B0604020202020204" pitchFamily="34" charset="0"/>
              <a:buChar char="•"/>
            </a:pPr>
            <a:endParaRPr lang="en-US" sz="1400" dirty="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4991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03C721-6A5D-1E4A-98F7-C3CE2D2B7F71}"/>
              </a:ext>
            </a:extLst>
          </p:cNvPr>
          <p:cNvSpPr/>
          <p:nvPr/>
        </p:nvSpPr>
        <p:spPr>
          <a:xfrm>
            <a:off x="4489813" y="2967335"/>
            <a:ext cx="3393790" cy="461665"/>
          </a:xfrm>
          <a:prstGeom prst="rect">
            <a:avLst/>
          </a:prstGeom>
        </p:spPr>
        <p:txBody>
          <a:bodyPr wrap="square">
            <a:spAutoFit/>
          </a:bodyPr>
          <a:lstStyle/>
          <a:p>
            <a:r>
              <a:rPr lang="en-US" b="1" dirty="0">
                <a:solidFill>
                  <a:schemeClr val="bg1"/>
                </a:solidFill>
                <a:latin typeface="Arial" panose="020B0604020202020204" pitchFamily="34" charset="0"/>
                <a:cs typeface="Arial" panose="020B0604020202020204" pitchFamily="34" charset="0"/>
              </a:rPr>
              <a:t>              Q &amp; A</a:t>
            </a:r>
          </a:p>
        </p:txBody>
      </p:sp>
    </p:spTree>
    <p:extLst>
      <p:ext uri="{BB962C8B-B14F-4D97-AF65-F5344CB8AC3E}">
        <p14:creationId xmlns:p14="http://schemas.microsoft.com/office/powerpoint/2010/main" val="2596616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03C721-6A5D-1E4A-98F7-C3CE2D2B7F71}"/>
              </a:ext>
            </a:extLst>
          </p:cNvPr>
          <p:cNvSpPr/>
          <p:nvPr/>
        </p:nvSpPr>
        <p:spPr>
          <a:xfrm>
            <a:off x="4180114" y="2967335"/>
            <a:ext cx="3703489" cy="461665"/>
          </a:xfrm>
          <a:prstGeom prst="rect">
            <a:avLst/>
          </a:prstGeom>
        </p:spPr>
        <p:txBody>
          <a:bodyPr wrap="square">
            <a:spAutoFit/>
          </a:bodyPr>
          <a:lstStyle/>
          <a:p>
            <a:r>
              <a:rPr lang="en-US" b="1" dirty="0">
                <a:solidFill>
                  <a:schemeClr val="bg1"/>
                </a:solidFill>
                <a:latin typeface="Arial" panose="020B0604020202020204" pitchFamily="34" charset="0"/>
                <a:cs typeface="Arial" panose="020B0604020202020204" pitchFamily="34" charset="0"/>
              </a:rPr>
              <a:t>          Thank you.</a:t>
            </a:r>
          </a:p>
        </p:txBody>
      </p:sp>
    </p:spTree>
    <p:extLst>
      <p:ext uri="{BB962C8B-B14F-4D97-AF65-F5344CB8AC3E}">
        <p14:creationId xmlns:p14="http://schemas.microsoft.com/office/powerpoint/2010/main" val="590428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7" name="Shape 407"/>
          <p:cNvSpPr txBox="1"/>
          <p:nvPr/>
        </p:nvSpPr>
        <p:spPr>
          <a:xfrm>
            <a:off x="3205497" y="895091"/>
            <a:ext cx="6439523" cy="461665"/>
          </a:xfrm>
          <a:prstGeom prst="rect">
            <a:avLst/>
          </a:prstGeom>
          <a:noFill/>
          <a:ln>
            <a:noFill/>
          </a:ln>
        </p:spPr>
        <p:txBody>
          <a:bodyPr spcFirstLastPara="1" wrap="square" lIns="121879" tIns="121879" rIns="121879" bIns="121879" anchor="t" anchorCtr="0">
            <a:noAutofit/>
          </a:bodyPr>
          <a:lstStyle/>
          <a:p>
            <a:pPr>
              <a:buClr>
                <a:srgbClr val="000000"/>
              </a:buClr>
              <a:buSzPts val="4000"/>
            </a:pPr>
            <a:r>
              <a:rPr lang="en" sz="3600" b="1" dirty="0">
                <a:solidFill>
                  <a:schemeClr val="bg1"/>
                </a:solidFill>
                <a:latin typeface="Arial"/>
                <a:cs typeface="Arial"/>
                <a:sym typeface="Roboto Mono"/>
              </a:rPr>
              <a:t>     </a:t>
            </a:r>
            <a:endParaRPr sz="3600" b="1" dirty="0">
              <a:solidFill>
                <a:schemeClr val="bg1"/>
              </a:solidFill>
              <a:latin typeface="Arial"/>
              <a:cs typeface="Arial"/>
              <a:sym typeface="Roboto Mono"/>
            </a:endParaRPr>
          </a:p>
        </p:txBody>
      </p:sp>
      <p:sp>
        <p:nvSpPr>
          <p:cNvPr id="4" name="Rectangle 3">
            <a:extLst>
              <a:ext uri="{FF2B5EF4-FFF2-40B4-BE49-F238E27FC236}">
                <a16:creationId xmlns:a16="http://schemas.microsoft.com/office/drawing/2014/main" id="{602F466C-029D-214E-AAEB-2F9A3E58DE62}"/>
              </a:ext>
            </a:extLst>
          </p:cNvPr>
          <p:cNvSpPr/>
          <p:nvPr/>
        </p:nvSpPr>
        <p:spPr>
          <a:xfrm>
            <a:off x="605482" y="331401"/>
            <a:ext cx="2261286" cy="461665"/>
          </a:xfrm>
          <a:prstGeom prst="rect">
            <a:avLst/>
          </a:prstGeom>
        </p:spPr>
        <p:txBody>
          <a:bodyPr wrap="square">
            <a:spAutoFit/>
          </a:bodyPr>
          <a:lstStyle/>
          <a:p>
            <a:r>
              <a:rPr lang="en-US" b="1" dirty="0">
                <a:solidFill>
                  <a:schemeClr val="bg1"/>
                </a:solidFill>
                <a:latin typeface="Arial"/>
                <a:cs typeface="Arial"/>
              </a:rPr>
              <a:t>1. Containers</a:t>
            </a:r>
            <a:endParaRPr lang="en-US" b="1" dirty="0"/>
          </a:p>
        </p:txBody>
      </p:sp>
      <p:sp>
        <p:nvSpPr>
          <p:cNvPr id="5" name="TextBox 4">
            <a:extLst>
              <a:ext uri="{FF2B5EF4-FFF2-40B4-BE49-F238E27FC236}">
                <a16:creationId xmlns:a16="http://schemas.microsoft.com/office/drawing/2014/main" id="{869F5829-5FB2-8A4F-987D-078AE2F87078}"/>
              </a:ext>
            </a:extLst>
          </p:cNvPr>
          <p:cNvSpPr txBox="1"/>
          <p:nvPr/>
        </p:nvSpPr>
        <p:spPr>
          <a:xfrm>
            <a:off x="640034" y="800372"/>
            <a:ext cx="9482083" cy="1815882"/>
          </a:xfrm>
          <a:prstGeom prst="rect">
            <a:avLst/>
          </a:prstGeom>
          <a:noFill/>
        </p:spPr>
        <p:txBody>
          <a:bodyPr wrap="none" rtlCol="0">
            <a:spAutoFit/>
          </a:bodyPr>
          <a:lstStyle/>
          <a:p>
            <a:r>
              <a:rPr lang="en-US" sz="1600" b="1" dirty="0">
                <a:solidFill>
                  <a:schemeClr val="bg1"/>
                </a:solidFill>
                <a:latin typeface="Arial" panose="020B0604020202020204" pitchFamily="34" charset="0"/>
                <a:cs typeface="Arial" panose="020B0604020202020204" pitchFamily="34" charset="0"/>
              </a:rPr>
              <a:t>Containers</a:t>
            </a:r>
            <a:r>
              <a:rPr lang="en-US" sz="1600" dirty="0">
                <a:solidFill>
                  <a:schemeClr val="bg1"/>
                </a:solidFill>
                <a:latin typeface="Arial" panose="020B0604020202020204" pitchFamily="34" charset="0"/>
                <a:cs typeface="Arial" panose="020B0604020202020204" pitchFamily="34" charset="0"/>
              </a:rPr>
              <a:t> are an executable unit of software in which application code is packaged, along with </a:t>
            </a:r>
          </a:p>
          <a:p>
            <a:r>
              <a:rPr lang="en-US" sz="1600" dirty="0">
                <a:solidFill>
                  <a:schemeClr val="bg1"/>
                </a:solidFill>
                <a:latin typeface="Arial" panose="020B0604020202020204" pitchFamily="34" charset="0"/>
                <a:cs typeface="Arial" panose="020B0604020202020204" pitchFamily="34" charset="0"/>
              </a:rPr>
              <a:t>its libraries and dependencies, in common ways so that it can be run anywhere, whether it be on </a:t>
            </a:r>
          </a:p>
          <a:p>
            <a:r>
              <a:rPr lang="en-US" sz="1600" dirty="0">
                <a:solidFill>
                  <a:schemeClr val="bg1"/>
                </a:solidFill>
                <a:latin typeface="Arial" panose="020B0604020202020204" pitchFamily="34" charset="0"/>
                <a:cs typeface="Arial" panose="020B0604020202020204" pitchFamily="34" charset="0"/>
              </a:rPr>
              <a:t>desktop, traditional IT, or the </a:t>
            </a:r>
            <a:r>
              <a:rPr lang="en-US" sz="1600" b="1" dirty="0">
                <a:solidFill>
                  <a:schemeClr val="bg1"/>
                </a:solidFill>
                <a:latin typeface="Arial" panose="020B0604020202020204" pitchFamily="34" charset="0"/>
                <a:cs typeface="Arial" panose="020B0604020202020204" pitchFamily="34" charset="0"/>
              </a:rPr>
              <a:t>cloud</a:t>
            </a: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Containers share an operating system installed on the server and run as resource-isolated processes, </a:t>
            </a:r>
          </a:p>
          <a:p>
            <a:r>
              <a:rPr lang="en-US" sz="1600" b="1" dirty="0">
                <a:solidFill>
                  <a:schemeClr val="bg1"/>
                </a:solidFill>
                <a:latin typeface="Arial" panose="020B0604020202020204" pitchFamily="34" charset="0"/>
                <a:cs typeface="Arial" panose="020B0604020202020204" pitchFamily="34" charset="0"/>
              </a:rPr>
              <a:t>ensuring quick, reliable, and consistent deployments</a:t>
            </a:r>
            <a:r>
              <a:rPr lang="en-US" sz="1600" dirty="0">
                <a:solidFill>
                  <a:schemeClr val="bg1"/>
                </a:solidFill>
                <a:latin typeface="Arial" panose="020B0604020202020204" pitchFamily="34" charset="0"/>
                <a:cs typeface="Arial" panose="020B0604020202020204" pitchFamily="34" charset="0"/>
              </a:rPr>
              <a:t>, regardless of environment.</a:t>
            </a:r>
          </a:p>
          <a:p>
            <a:endParaRPr lang="en-US" sz="1600" dirty="0">
              <a:solidFill>
                <a:schemeClr val="bg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DF4FDFA-80D7-D546-99EB-62625A117E59}"/>
              </a:ext>
            </a:extLst>
          </p:cNvPr>
          <p:cNvSpPr/>
          <p:nvPr/>
        </p:nvSpPr>
        <p:spPr>
          <a:xfrm>
            <a:off x="656066" y="2553505"/>
            <a:ext cx="4421403" cy="461665"/>
          </a:xfrm>
          <a:prstGeom prst="rect">
            <a:avLst/>
          </a:prstGeom>
        </p:spPr>
        <p:txBody>
          <a:bodyPr wrap="none">
            <a:spAutoFit/>
          </a:bodyPr>
          <a:lstStyle/>
          <a:p>
            <a:pPr>
              <a:buClr>
                <a:srgbClr val="000000"/>
              </a:buClr>
              <a:buSzPts val="3600"/>
            </a:pPr>
            <a:r>
              <a:rPr lang="en-US" b="1" dirty="0">
                <a:solidFill>
                  <a:srgbClr val="000000"/>
                </a:solidFill>
                <a:latin typeface="Arial" panose="020B0604020202020204" pitchFamily="34" charset="0"/>
                <a:ea typeface="Roboto Mono"/>
                <a:cs typeface="Arial" panose="020B0604020202020204" pitchFamily="34" charset="0"/>
                <a:sym typeface="Roboto Mono"/>
              </a:rPr>
              <a:t>container = image + isolation</a:t>
            </a:r>
          </a:p>
        </p:txBody>
      </p:sp>
      <p:pic>
        <p:nvPicPr>
          <p:cNvPr id="73" name="Picture Placeholder 9">
            <a:extLst>
              <a:ext uri="{FF2B5EF4-FFF2-40B4-BE49-F238E27FC236}">
                <a16:creationId xmlns:a16="http://schemas.microsoft.com/office/drawing/2014/main" id="{7F98CFF5-705D-5F4A-B5E4-836A41A407DC}"/>
              </a:ext>
            </a:extLst>
          </p:cNvPr>
          <p:cNvPicPr>
            <a:picLocks noChangeAspect="1"/>
          </p:cNvPicPr>
          <p:nvPr/>
        </p:nvPicPr>
        <p:blipFill>
          <a:blip r:embed="rId3">
            <a:extLst>
              <a:ext uri="{28A0092B-C50C-407E-A947-70E740481C1C}">
                <a14:useLocalDpi xmlns:a14="http://schemas.microsoft.com/office/drawing/2010/main" val="0"/>
              </a:ext>
            </a:extLst>
          </a:blip>
          <a:srcRect t="19" b="19"/>
          <a:stretch>
            <a:fillRect/>
          </a:stretch>
        </p:blipFill>
        <p:spPr>
          <a:xfrm>
            <a:off x="10495250" y="-1"/>
            <a:ext cx="1693575" cy="1742303"/>
          </a:xfrm>
          <a:prstGeom prst="rect">
            <a:avLst/>
          </a:prstGeom>
        </p:spPr>
      </p:pic>
      <p:pic>
        <p:nvPicPr>
          <p:cNvPr id="9" name="Picture 8">
            <a:extLst>
              <a:ext uri="{FF2B5EF4-FFF2-40B4-BE49-F238E27FC236}">
                <a16:creationId xmlns:a16="http://schemas.microsoft.com/office/drawing/2014/main" id="{61171871-0074-4949-B5A2-9F192187701C}"/>
              </a:ext>
            </a:extLst>
          </p:cNvPr>
          <p:cNvPicPr>
            <a:picLocks noChangeAspect="1"/>
          </p:cNvPicPr>
          <p:nvPr/>
        </p:nvPicPr>
        <p:blipFill>
          <a:blip r:embed="rId4"/>
          <a:stretch>
            <a:fillRect/>
          </a:stretch>
        </p:blipFill>
        <p:spPr>
          <a:xfrm>
            <a:off x="7105135" y="2362725"/>
            <a:ext cx="3538396" cy="2210405"/>
          </a:xfrm>
          <a:prstGeom prst="rect">
            <a:avLst/>
          </a:prstGeom>
        </p:spPr>
      </p:pic>
      <p:pic>
        <p:nvPicPr>
          <p:cNvPr id="13" name="Picture 12">
            <a:extLst>
              <a:ext uri="{FF2B5EF4-FFF2-40B4-BE49-F238E27FC236}">
                <a16:creationId xmlns:a16="http://schemas.microsoft.com/office/drawing/2014/main" id="{4B89C7BC-97C8-4E49-A699-779900434705}"/>
              </a:ext>
            </a:extLst>
          </p:cNvPr>
          <p:cNvPicPr>
            <a:picLocks noChangeAspect="1"/>
          </p:cNvPicPr>
          <p:nvPr/>
        </p:nvPicPr>
        <p:blipFill>
          <a:blip r:embed="rId5"/>
          <a:stretch>
            <a:fillRect/>
          </a:stretch>
        </p:blipFill>
        <p:spPr>
          <a:xfrm>
            <a:off x="6058957" y="5532886"/>
            <a:ext cx="1104900" cy="1104900"/>
          </a:xfrm>
          <a:prstGeom prst="rect">
            <a:avLst/>
          </a:prstGeom>
        </p:spPr>
      </p:pic>
      <p:pic>
        <p:nvPicPr>
          <p:cNvPr id="14" name="Picture 13">
            <a:extLst>
              <a:ext uri="{FF2B5EF4-FFF2-40B4-BE49-F238E27FC236}">
                <a16:creationId xmlns:a16="http://schemas.microsoft.com/office/drawing/2014/main" id="{9D921190-BEF3-BF47-B45F-39197C45CAE3}"/>
              </a:ext>
            </a:extLst>
          </p:cNvPr>
          <p:cNvPicPr>
            <a:picLocks noChangeAspect="1"/>
          </p:cNvPicPr>
          <p:nvPr/>
        </p:nvPicPr>
        <p:blipFill>
          <a:blip r:embed="rId6"/>
          <a:stretch>
            <a:fillRect/>
          </a:stretch>
        </p:blipFill>
        <p:spPr>
          <a:xfrm>
            <a:off x="7715622" y="5450336"/>
            <a:ext cx="1270000" cy="1270000"/>
          </a:xfrm>
          <a:prstGeom prst="rect">
            <a:avLst/>
          </a:prstGeom>
        </p:spPr>
      </p:pic>
      <p:pic>
        <p:nvPicPr>
          <p:cNvPr id="15" name="Picture 14">
            <a:extLst>
              <a:ext uri="{FF2B5EF4-FFF2-40B4-BE49-F238E27FC236}">
                <a16:creationId xmlns:a16="http://schemas.microsoft.com/office/drawing/2014/main" id="{DB6B7199-6622-5140-9C64-61A25528A904}"/>
              </a:ext>
            </a:extLst>
          </p:cNvPr>
          <p:cNvPicPr>
            <a:picLocks noChangeAspect="1"/>
          </p:cNvPicPr>
          <p:nvPr/>
        </p:nvPicPr>
        <p:blipFill>
          <a:blip r:embed="rId7"/>
          <a:stretch>
            <a:fillRect/>
          </a:stretch>
        </p:blipFill>
        <p:spPr>
          <a:xfrm>
            <a:off x="2570497" y="5474582"/>
            <a:ext cx="1270000" cy="1166091"/>
          </a:xfrm>
          <a:prstGeom prst="rect">
            <a:avLst/>
          </a:prstGeom>
        </p:spPr>
      </p:pic>
      <p:pic>
        <p:nvPicPr>
          <p:cNvPr id="16" name="Picture 15">
            <a:extLst>
              <a:ext uri="{FF2B5EF4-FFF2-40B4-BE49-F238E27FC236}">
                <a16:creationId xmlns:a16="http://schemas.microsoft.com/office/drawing/2014/main" id="{F44458DE-FD16-5D40-8434-D0F7BF64C6E6}"/>
              </a:ext>
            </a:extLst>
          </p:cNvPr>
          <p:cNvPicPr>
            <a:picLocks noChangeAspect="1"/>
          </p:cNvPicPr>
          <p:nvPr/>
        </p:nvPicPr>
        <p:blipFill>
          <a:blip r:embed="rId8"/>
          <a:stretch>
            <a:fillRect/>
          </a:stretch>
        </p:blipFill>
        <p:spPr>
          <a:xfrm>
            <a:off x="9537387" y="5378709"/>
            <a:ext cx="1168400" cy="1168400"/>
          </a:xfrm>
          <a:prstGeom prst="rect">
            <a:avLst/>
          </a:prstGeom>
        </p:spPr>
      </p:pic>
      <p:pic>
        <p:nvPicPr>
          <p:cNvPr id="17" name="Picture 16">
            <a:extLst>
              <a:ext uri="{FF2B5EF4-FFF2-40B4-BE49-F238E27FC236}">
                <a16:creationId xmlns:a16="http://schemas.microsoft.com/office/drawing/2014/main" id="{212134F2-1C98-2A4F-A41B-FAFB84A060BF}"/>
              </a:ext>
            </a:extLst>
          </p:cNvPr>
          <p:cNvPicPr>
            <a:picLocks noChangeAspect="1"/>
          </p:cNvPicPr>
          <p:nvPr/>
        </p:nvPicPr>
        <p:blipFill>
          <a:blip r:embed="rId9"/>
          <a:stretch>
            <a:fillRect/>
          </a:stretch>
        </p:blipFill>
        <p:spPr>
          <a:xfrm>
            <a:off x="809024" y="5562859"/>
            <a:ext cx="1116715" cy="963740"/>
          </a:xfrm>
          <a:prstGeom prst="rect">
            <a:avLst/>
          </a:prstGeom>
        </p:spPr>
      </p:pic>
      <p:sp>
        <p:nvSpPr>
          <p:cNvPr id="84" name="Rectangle 83">
            <a:extLst>
              <a:ext uri="{FF2B5EF4-FFF2-40B4-BE49-F238E27FC236}">
                <a16:creationId xmlns:a16="http://schemas.microsoft.com/office/drawing/2014/main" id="{A147CFDF-F3B1-6A42-AF44-F882C921D489}"/>
              </a:ext>
            </a:extLst>
          </p:cNvPr>
          <p:cNvSpPr/>
          <p:nvPr/>
        </p:nvSpPr>
        <p:spPr>
          <a:xfrm>
            <a:off x="809024" y="4934710"/>
            <a:ext cx="997389" cy="400110"/>
          </a:xfrm>
          <a:prstGeom prst="rect">
            <a:avLst/>
          </a:prstGeom>
        </p:spPr>
        <p:txBody>
          <a:bodyPr wrap="none">
            <a:spAutoFit/>
          </a:bodyPr>
          <a:lstStyle/>
          <a:p>
            <a:pPr>
              <a:buClr>
                <a:srgbClr val="000000"/>
              </a:buClr>
              <a:buSzPts val="3600"/>
            </a:pPr>
            <a:r>
              <a:rPr lang="en-US" sz="2000" dirty="0">
                <a:solidFill>
                  <a:srgbClr val="000000"/>
                </a:solidFill>
                <a:latin typeface="Arial" panose="020B0604020202020204" pitchFamily="34" charset="0"/>
                <a:ea typeface="Roboto Mono"/>
                <a:cs typeface="Arial" panose="020B0604020202020204" pitchFamily="34" charset="0"/>
                <a:sym typeface="Roboto Mono"/>
              </a:rPr>
              <a:t>Docker</a:t>
            </a:r>
          </a:p>
        </p:txBody>
      </p:sp>
      <p:sp>
        <p:nvSpPr>
          <p:cNvPr id="85" name="Rectangle 84">
            <a:extLst>
              <a:ext uri="{FF2B5EF4-FFF2-40B4-BE49-F238E27FC236}">
                <a16:creationId xmlns:a16="http://schemas.microsoft.com/office/drawing/2014/main" id="{6572EA36-637E-8143-84C3-BC4AB01C0D6A}"/>
              </a:ext>
            </a:extLst>
          </p:cNvPr>
          <p:cNvSpPr/>
          <p:nvPr/>
        </p:nvSpPr>
        <p:spPr>
          <a:xfrm>
            <a:off x="2214680" y="4875611"/>
            <a:ext cx="1981633" cy="400110"/>
          </a:xfrm>
          <a:prstGeom prst="rect">
            <a:avLst/>
          </a:prstGeom>
        </p:spPr>
        <p:txBody>
          <a:bodyPr wrap="none">
            <a:spAutoFit/>
          </a:bodyPr>
          <a:lstStyle/>
          <a:p>
            <a:pPr>
              <a:buClr>
                <a:srgbClr val="000000"/>
              </a:buClr>
              <a:buSzPts val="3600"/>
            </a:pPr>
            <a:r>
              <a:rPr lang="en-US" sz="2000" dirty="0">
                <a:solidFill>
                  <a:srgbClr val="000000"/>
                </a:solidFill>
                <a:latin typeface="Arial" panose="020B0604020202020204" pitchFamily="34" charset="0"/>
                <a:ea typeface="Roboto Mono"/>
                <a:cs typeface="Arial" panose="020B0604020202020204" pitchFamily="34" charset="0"/>
                <a:sym typeface="Roboto Mono"/>
              </a:rPr>
              <a:t>Linux Container</a:t>
            </a:r>
          </a:p>
        </p:txBody>
      </p:sp>
      <p:sp>
        <p:nvSpPr>
          <p:cNvPr id="87" name="Rectangle 86">
            <a:extLst>
              <a:ext uri="{FF2B5EF4-FFF2-40B4-BE49-F238E27FC236}">
                <a16:creationId xmlns:a16="http://schemas.microsoft.com/office/drawing/2014/main" id="{2609F84E-F8ED-8B4A-A470-DCFAFF9BE691}"/>
              </a:ext>
            </a:extLst>
          </p:cNvPr>
          <p:cNvSpPr/>
          <p:nvPr/>
        </p:nvSpPr>
        <p:spPr>
          <a:xfrm>
            <a:off x="6058957" y="4928618"/>
            <a:ext cx="670376" cy="400110"/>
          </a:xfrm>
          <a:prstGeom prst="rect">
            <a:avLst/>
          </a:prstGeom>
        </p:spPr>
        <p:txBody>
          <a:bodyPr wrap="none">
            <a:spAutoFit/>
          </a:bodyPr>
          <a:lstStyle/>
          <a:p>
            <a:pPr>
              <a:buClr>
                <a:srgbClr val="000000"/>
              </a:buClr>
              <a:buSzPts val="3600"/>
            </a:pPr>
            <a:r>
              <a:rPr lang="en-US" sz="2000" dirty="0">
                <a:solidFill>
                  <a:srgbClr val="000000"/>
                </a:solidFill>
                <a:latin typeface="Arial" panose="020B0604020202020204" pitchFamily="34" charset="0"/>
                <a:ea typeface="Roboto Mono"/>
                <a:cs typeface="Arial" panose="020B0604020202020204" pitchFamily="34" charset="0"/>
                <a:sym typeface="Roboto Mono"/>
              </a:rPr>
              <a:t>Flux</a:t>
            </a:r>
          </a:p>
        </p:txBody>
      </p:sp>
      <p:sp>
        <p:nvSpPr>
          <p:cNvPr id="88" name="Rectangle 87">
            <a:extLst>
              <a:ext uri="{FF2B5EF4-FFF2-40B4-BE49-F238E27FC236}">
                <a16:creationId xmlns:a16="http://schemas.microsoft.com/office/drawing/2014/main" id="{C05463DD-1A24-0A4D-91AC-244522C05568}"/>
              </a:ext>
            </a:extLst>
          </p:cNvPr>
          <p:cNvSpPr/>
          <p:nvPr/>
        </p:nvSpPr>
        <p:spPr>
          <a:xfrm>
            <a:off x="7716609" y="4928618"/>
            <a:ext cx="1063304" cy="400110"/>
          </a:xfrm>
          <a:prstGeom prst="rect">
            <a:avLst/>
          </a:prstGeom>
        </p:spPr>
        <p:txBody>
          <a:bodyPr wrap="none">
            <a:spAutoFit/>
          </a:bodyPr>
          <a:lstStyle/>
          <a:p>
            <a:pPr>
              <a:buClr>
                <a:srgbClr val="000000"/>
              </a:buClr>
              <a:buSzPts val="3600"/>
            </a:pPr>
            <a:r>
              <a:rPr lang="en-US" sz="2000" dirty="0">
                <a:solidFill>
                  <a:srgbClr val="000000"/>
                </a:solidFill>
                <a:latin typeface="Arial" panose="020B0604020202020204" pitchFamily="34" charset="0"/>
                <a:ea typeface="Roboto Mono"/>
                <a:cs typeface="Arial" panose="020B0604020202020204" pitchFamily="34" charset="0"/>
                <a:sym typeface="Roboto Mono"/>
              </a:rPr>
              <a:t>Vagrant</a:t>
            </a:r>
          </a:p>
        </p:txBody>
      </p:sp>
      <p:sp>
        <p:nvSpPr>
          <p:cNvPr id="89" name="Rectangle 88">
            <a:extLst>
              <a:ext uri="{FF2B5EF4-FFF2-40B4-BE49-F238E27FC236}">
                <a16:creationId xmlns:a16="http://schemas.microsoft.com/office/drawing/2014/main" id="{743790BE-4442-E748-9A93-9000C125E261}"/>
              </a:ext>
            </a:extLst>
          </p:cNvPr>
          <p:cNvSpPr/>
          <p:nvPr/>
        </p:nvSpPr>
        <p:spPr>
          <a:xfrm>
            <a:off x="9458187" y="4969440"/>
            <a:ext cx="1154483" cy="400110"/>
          </a:xfrm>
          <a:prstGeom prst="rect">
            <a:avLst/>
          </a:prstGeom>
        </p:spPr>
        <p:txBody>
          <a:bodyPr wrap="none">
            <a:spAutoFit/>
          </a:bodyPr>
          <a:lstStyle/>
          <a:p>
            <a:pPr>
              <a:buClr>
                <a:srgbClr val="000000"/>
              </a:buClr>
              <a:buSzPts val="3600"/>
            </a:pPr>
            <a:r>
              <a:rPr lang="en-US" sz="2000" dirty="0">
                <a:solidFill>
                  <a:srgbClr val="000000"/>
                </a:solidFill>
                <a:latin typeface="Arial" panose="020B0604020202020204" pitchFamily="34" charset="0"/>
                <a:ea typeface="Roboto Mono"/>
                <a:cs typeface="Arial" panose="020B0604020202020204" pitchFamily="34" charset="0"/>
                <a:sym typeface="Roboto Mono"/>
              </a:rPr>
              <a:t>Rancher</a:t>
            </a:r>
          </a:p>
        </p:txBody>
      </p:sp>
    </p:spTree>
    <p:extLst>
      <p:ext uri="{BB962C8B-B14F-4D97-AF65-F5344CB8AC3E}">
        <p14:creationId xmlns:p14="http://schemas.microsoft.com/office/powerpoint/2010/main" val="8706649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430418-6E90-D348-BE2F-45467C2BFB22}"/>
              </a:ext>
            </a:extLst>
          </p:cNvPr>
          <p:cNvSpPr/>
          <p:nvPr/>
        </p:nvSpPr>
        <p:spPr>
          <a:xfrm>
            <a:off x="854561" y="257260"/>
            <a:ext cx="4150495" cy="461665"/>
          </a:xfrm>
          <a:prstGeom prst="rect">
            <a:avLst/>
          </a:prstGeom>
        </p:spPr>
        <p:txBody>
          <a:bodyPr wrap="none">
            <a:spAutoFit/>
          </a:bodyPr>
          <a:lstStyle/>
          <a:p>
            <a:r>
              <a:rPr lang="en-US" b="1" dirty="0">
                <a:solidFill>
                  <a:schemeClr val="bg1"/>
                </a:solidFill>
                <a:latin typeface="Arial"/>
                <a:cs typeface="Arial"/>
              </a:rPr>
              <a:t>1. Container Orchestration </a:t>
            </a:r>
            <a:endParaRPr lang="en-US" b="1" dirty="0"/>
          </a:p>
        </p:txBody>
      </p:sp>
      <p:pic>
        <p:nvPicPr>
          <p:cNvPr id="4" name="Picture 3">
            <a:extLst>
              <a:ext uri="{FF2B5EF4-FFF2-40B4-BE49-F238E27FC236}">
                <a16:creationId xmlns:a16="http://schemas.microsoft.com/office/drawing/2014/main" id="{353A2D27-1BF3-D449-ACDA-3CB1CBD15843}"/>
              </a:ext>
            </a:extLst>
          </p:cNvPr>
          <p:cNvPicPr>
            <a:picLocks noChangeAspect="1"/>
          </p:cNvPicPr>
          <p:nvPr/>
        </p:nvPicPr>
        <p:blipFill>
          <a:blip r:embed="rId2"/>
          <a:stretch>
            <a:fillRect/>
          </a:stretch>
        </p:blipFill>
        <p:spPr>
          <a:xfrm>
            <a:off x="1084766" y="4338251"/>
            <a:ext cx="2044700" cy="1295400"/>
          </a:xfrm>
          <a:prstGeom prst="rect">
            <a:avLst/>
          </a:prstGeom>
        </p:spPr>
      </p:pic>
      <p:pic>
        <p:nvPicPr>
          <p:cNvPr id="5" name="Picture 4">
            <a:extLst>
              <a:ext uri="{FF2B5EF4-FFF2-40B4-BE49-F238E27FC236}">
                <a16:creationId xmlns:a16="http://schemas.microsoft.com/office/drawing/2014/main" id="{6B9CE2E8-F2F1-254F-869B-C859B5542353}"/>
              </a:ext>
            </a:extLst>
          </p:cNvPr>
          <p:cNvPicPr>
            <a:picLocks noChangeAspect="1"/>
          </p:cNvPicPr>
          <p:nvPr/>
        </p:nvPicPr>
        <p:blipFill>
          <a:blip r:embed="rId3"/>
          <a:stretch>
            <a:fillRect/>
          </a:stretch>
        </p:blipFill>
        <p:spPr>
          <a:xfrm>
            <a:off x="4834338" y="4191172"/>
            <a:ext cx="1905000" cy="1600200"/>
          </a:xfrm>
          <a:prstGeom prst="rect">
            <a:avLst/>
          </a:prstGeom>
        </p:spPr>
      </p:pic>
      <p:pic>
        <p:nvPicPr>
          <p:cNvPr id="6" name="Picture 5">
            <a:extLst>
              <a:ext uri="{FF2B5EF4-FFF2-40B4-BE49-F238E27FC236}">
                <a16:creationId xmlns:a16="http://schemas.microsoft.com/office/drawing/2014/main" id="{2253E3BA-1E28-F047-A923-1C14475D677B}"/>
              </a:ext>
            </a:extLst>
          </p:cNvPr>
          <p:cNvPicPr>
            <a:picLocks noChangeAspect="1"/>
          </p:cNvPicPr>
          <p:nvPr/>
        </p:nvPicPr>
        <p:blipFill>
          <a:blip r:embed="rId4"/>
          <a:stretch>
            <a:fillRect/>
          </a:stretch>
        </p:blipFill>
        <p:spPr>
          <a:xfrm>
            <a:off x="8643867" y="4886926"/>
            <a:ext cx="1981200" cy="965200"/>
          </a:xfrm>
          <a:prstGeom prst="rect">
            <a:avLst/>
          </a:prstGeom>
        </p:spPr>
      </p:pic>
      <p:sp>
        <p:nvSpPr>
          <p:cNvPr id="7" name="Rectangle 6">
            <a:extLst>
              <a:ext uri="{FF2B5EF4-FFF2-40B4-BE49-F238E27FC236}">
                <a16:creationId xmlns:a16="http://schemas.microsoft.com/office/drawing/2014/main" id="{9FB6B567-5489-A942-83B9-DE40C05E2E14}"/>
              </a:ext>
            </a:extLst>
          </p:cNvPr>
          <p:cNvSpPr/>
          <p:nvPr/>
        </p:nvSpPr>
        <p:spPr>
          <a:xfrm>
            <a:off x="7799024" y="3640608"/>
            <a:ext cx="4131259" cy="461665"/>
          </a:xfrm>
          <a:prstGeom prst="rect">
            <a:avLst/>
          </a:prstGeom>
        </p:spPr>
        <p:txBody>
          <a:bodyPr wrap="none">
            <a:spAutoFit/>
          </a:bodyPr>
          <a:lstStyle/>
          <a:p>
            <a:r>
              <a:rPr lang="en-US" b="1" dirty="0">
                <a:solidFill>
                  <a:srgbClr val="2C2C2C"/>
                </a:solidFill>
                <a:latin typeface="Open Sans"/>
              </a:rPr>
              <a:t>Apache Mesos (and Marathon)</a:t>
            </a:r>
            <a:endParaRPr lang="en-US" b="1" i="0" dirty="0">
              <a:solidFill>
                <a:srgbClr val="2C2C2C"/>
              </a:solidFill>
              <a:effectLst/>
              <a:latin typeface="Open Sans"/>
            </a:endParaRPr>
          </a:p>
        </p:txBody>
      </p:sp>
      <p:sp>
        <p:nvSpPr>
          <p:cNvPr id="8" name="Rectangle 7">
            <a:extLst>
              <a:ext uri="{FF2B5EF4-FFF2-40B4-BE49-F238E27FC236}">
                <a16:creationId xmlns:a16="http://schemas.microsoft.com/office/drawing/2014/main" id="{9DF14FF7-3F52-6743-9C7C-BF20617CC004}"/>
              </a:ext>
            </a:extLst>
          </p:cNvPr>
          <p:cNvSpPr/>
          <p:nvPr/>
        </p:nvSpPr>
        <p:spPr>
          <a:xfrm>
            <a:off x="4862927" y="3640609"/>
            <a:ext cx="2024721" cy="461665"/>
          </a:xfrm>
          <a:prstGeom prst="rect">
            <a:avLst/>
          </a:prstGeom>
        </p:spPr>
        <p:txBody>
          <a:bodyPr wrap="none">
            <a:spAutoFit/>
          </a:bodyPr>
          <a:lstStyle/>
          <a:p>
            <a:r>
              <a:rPr lang="en-US" b="1" dirty="0">
                <a:solidFill>
                  <a:srgbClr val="2C2C2C"/>
                </a:solidFill>
                <a:latin typeface="Open Sans"/>
              </a:rPr>
              <a:t>Docker Swarm</a:t>
            </a:r>
            <a:endParaRPr lang="en-US" b="1" i="0" dirty="0">
              <a:solidFill>
                <a:srgbClr val="2C2C2C"/>
              </a:solidFill>
              <a:effectLst/>
              <a:latin typeface="Open Sans"/>
            </a:endParaRPr>
          </a:p>
        </p:txBody>
      </p:sp>
      <p:sp>
        <p:nvSpPr>
          <p:cNvPr id="9" name="Rectangle 8">
            <a:extLst>
              <a:ext uri="{FF2B5EF4-FFF2-40B4-BE49-F238E27FC236}">
                <a16:creationId xmlns:a16="http://schemas.microsoft.com/office/drawing/2014/main" id="{3627A430-BA2E-B44D-8610-7A3E3D772D64}"/>
              </a:ext>
            </a:extLst>
          </p:cNvPr>
          <p:cNvSpPr/>
          <p:nvPr/>
        </p:nvSpPr>
        <p:spPr>
          <a:xfrm>
            <a:off x="1284422" y="3729507"/>
            <a:ext cx="1645387" cy="461665"/>
          </a:xfrm>
          <a:prstGeom prst="rect">
            <a:avLst/>
          </a:prstGeom>
        </p:spPr>
        <p:txBody>
          <a:bodyPr wrap="none">
            <a:spAutoFit/>
          </a:bodyPr>
          <a:lstStyle/>
          <a:p>
            <a:r>
              <a:rPr lang="en-US" b="1" dirty="0">
                <a:solidFill>
                  <a:srgbClr val="2C2C2C"/>
                </a:solidFill>
                <a:latin typeface="Open Sans"/>
              </a:rPr>
              <a:t>Kubernetes</a:t>
            </a:r>
            <a:endParaRPr lang="en-US" b="1" i="0" dirty="0">
              <a:solidFill>
                <a:srgbClr val="2C2C2C"/>
              </a:solidFill>
              <a:effectLst/>
              <a:latin typeface="Open Sans"/>
            </a:endParaRPr>
          </a:p>
        </p:txBody>
      </p:sp>
      <p:sp>
        <p:nvSpPr>
          <p:cNvPr id="11" name="Rectangle 10">
            <a:extLst>
              <a:ext uri="{FF2B5EF4-FFF2-40B4-BE49-F238E27FC236}">
                <a16:creationId xmlns:a16="http://schemas.microsoft.com/office/drawing/2014/main" id="{9639E42C-9874-EA40-BAE2-F0762AFEADDF}"/>
              </a:ext>
            </a:extLst>
          </p:cNvPr>
          <p:cNvSpPr/>
          <p:nvPr/>
        </p:nvSpPr>
        <p:spPr>
          <a:xfrm>
            <a:off x="854561" y="1162386"/>
            <a:ext cx="10313992" cy="830997"/>
          </a:xfrm>
          <a:prstGeom prst="rect">
            <a:avLst/>
          </a:prstGeom>
        </p:spPr>
        <p:txBody>
          <a:bodyPr wrap="square">
            <a:spAutoFit/>
          </a:bodyPr>
          <a:lstStyle/>
          <a:p>
            <a:r>
              <a:rPr lang="en-US" sz="1600" b="1" dirty="0">
                <a:solidFill>
                  <a:srgbClr val="222222"/>
                </a:solidFill>
                <a:latin typeface="Arial" panose="020B0604020202020204" pitchFamily="34" charset="0"/>
                <a:cs typeface="Arial" panose="020B0604020202020204" pitchFamily="34" charset="0"/>
              </a:rPr>
              <a:t>Container orchestration is</a:t>
            </a:r>
            <a:r>
              <a:rPr lang="en-US" sz="1600" dirty="0">
                <a:solidFill>
                  <a:srgbClr val="222222"/>
                </a:solidFill>
                <a:latin typeface="Arial" panose="020B0604020202020204" pitchFamily="34" charset="0"/>
                <a:cs typeface="Arial" panose="020B0604020202020204" pitchFamily="34" charset="0"/>
              </a:rPr>
              <a:t> all about </a:t>
            </a:r>
            <a:r>
              <a:rPr lang="en-US" sz="1600" u="sng" dirty="0">
                <a:solidFill>
                  <a:srgbClr val="222222"/>
                </a:solidFill>
                <a:latin typeface="Arial" panose="020B0604020202020204" pitchFamily="34" charset="0"/>
                <a:cs typeface="Arial" panose="020B0604020202020204" pitchFamily="34" charset="0"/>
              </a:rPr>
              <a:t>managing the lifecycles of </a:t>
            </a:r>
            <a:r>
              <a:rPr lang="en-US" sz="1600" b="1" u="sng" dirty="0">
                <a:solidFill>
                  <a:srgbClr val="222222"/>
                </a:solidFill>
                <a:latin typeface="Arial" panose="020B0604020202020204" pitchFamily="34" charset="0"/>
                <a:cs typeface="Arial" panose="020B0604020202020204" pitchFamily="34" charset="0"/>
              </a:rPr>
              <a:t>containers</a:t>
            </a:r>
            <a:r>
              <a:rPr lang="en-US" sz="1600" dirty="0">
                <a:solidFill>
                  <a:srgbClr val="222222"/>
                </a:solidFill>
                <a:latin typeface="Arial" panose="020B0604020202020204" pitchFamily="34" charset="0"/>
                <a:cs typeface="Arial" panose="020B0604020202020204" pitchFamily="34" charset="0"/>
              </a:rPr>
              <a:t>, especially in large, dynamic environments. Software teams use </a:t>
            </a:r>
            <a:r>
              <a:rPr lang="en-US" sz="1600" b="1" dirty="0">
                <a:solidFill>
                  <a:srgbClr val="222222"/>
                </a:solidFill>
                <a:latin typeface="Arial" panose="020B0604020202020204" pitchFamily="34" charset="0"/>
                <a:cs typeface="Arial" panose="020B0604020202020204" pitchFamily="34" charset="0"/>
              </a:rPr>
              <a:t>container orchestration</a:t>
            </a:r>
            <a:r>
              <a:rPr lang="en-US" sz="1600" dirty="0">
                <a:solidFill>
                  <a:srgbClr val="222222"/>
                </a:solidFill>
                <a:latin typeface="Arial" panose="020B0604020202020204" pitchFamily="34" charset="0"/>
                <a:cs typeface="Arial" panose="020B0604020202020204" pitchFamily="34" charset="0"/>
              </a:rPr>
              <a:t> to control and automate many tasks: Provisioning and deployment of </a:t>
            </a:r>
            <a:r>
              <a:rPr lang="en-US" sz="1600" b="1" dirty="0">
                <a:solidFill>
                  <a:srgbClr val="222222"/>
                </a:solidFill>
                <a:latin typeface="Arial" panose="020B0604020202020204" pitchFamily="34" charset="0"/>
                <a:cs typeface="Arial" panose="020B0604020202020204" pitchFamily="34" charset="0"/>
              </a:rPr>
              <a:t>containers</a:t>
            </a:r>
            <a:r>
              <a:rPr lang="en-US" sz="1600" dirty="0">
                <a:solidFill>
                  <a:srgbClr val="222222"/>
                </a:solidFill>
                <a:latin typeface="Arial" panose="020B0604020202020204" pitchFamily="34" charset="0"/>
                <a:cs typeface="Arial" panose="020B0604020202020204" pitchFamily="34" charset="0"/>
              </a:rPr>
              <a:t>. Redundancy and availability of </a:t>
            </a:r>
            <a:r>
              <a:rPr lang="en-US" sz="1600" b="1" dirty="0">
                <a:solidFill>
                  <a:srgbClr val="222222"/>
                </a:solidFill>
                <a:latin typeface="Arial" panose="020B0604020202020204" pitchFamily="34" charset="0"/>
                <a:cs typeface="Arial" panose="020B0604020202020204" pitchFamily="34" charset="0"/>
              </a:rPr>
              <a:t>containers.</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2630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B1D913-A4E8-064D-B5F5-184ED9403106}"/>
              </a:ext>
            </a:extLst>
          </p:cNvPr>
          <p:cNvSpPr/>
          <p:nvPr/>
        </p:nvSpPr>
        <p:spPr>
          <a:xfrm>
            <a:off x="172995" y="891058"/>
            <a:ext cx="7599405" cy="3662541"/>
          </a:xfrm>
          <a:prstGeom prst="rect">
            <a:avLst/>
          </a:prstGeom>
        </p:spPr>
        <p:txBody>
          <a:bodyPr wrap="square">
            <a:spAutoFit/>
          </a:bodyPr>
          <a:lstStyle/>
          <a:p>
            <a:endParaRPr lang="en-US" dirty="0">
              <a:latin typeface="ArialMT"/>
            </a:endParaRPr>
          </a:p>
          <a:p>
            <a:r>
              <a:rPr lang="en-US" sz="1600" dirty="0">
                <a:solidFill>
                  <a:schemeClr val="bg1"/>
                </a:solidFill>
                <a:latin typeface="Arial" panose="020B0604020202020204" pitchFamily="34" charset="0"/>
                <a:cs typeface="Arial" panose="020B0604020202020204" pitchFamily="34" charset="0"/>
              </a:rPr>
              <a:t>• Switch from Monoliths to Microservices applications.</a:t>
            </a:r>
          </a:p>
          <a:p>
            <a:r>
              <a:rPr lang="en-US" sz="1600" dirty="0">
                <a:solidFill>
                  <a:schemeClr val="bg1"/>
                </a:solidFill>
                <a:latin typeface="Arial" panose="020B0604020202020204" pitchFamily="34" charset="0"/>
                <a:cs typeface="Arial" panose="020B0604020202020204" pitchFamily="34" charset="0"/>
              </a:rPr>
              <a:t> </a:t>
            </a:r>
          </a:p>
          <a:p>
            <a:r>
              <a:rPr lang="en-US" sz="1600" dirty="0">
                <a:solidFill>
                  <a:schemeClr val="bg1"/>
                </a:solidFill>
                <a:latin typeface="Arial" panose="020B0604020202020204" pitchFamily="34" charset="0"/>
                <a:cs typeface="Arial" panose="020B0604020202020204" pitchFamily="34" charset="0"/>
              </a:rPr>
              <a:t>• Rapid release cycles.</a:t>
            </a:r>
          </a:p>
          <a:p>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 Respond to system load automatically.</a:t>
            </a:r>
          </a:p>
          <a:p>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 Deployments are at a much larger scale. </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 Need to use resources efficiently.</a:t>
            </a:r>
          </a:p>
          <a:p>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 Providing consistent environment for applications </a:t>
            </a:r>
          </a:p>
          <a:p>
            <a:endParaRPr lang="en-US" sz="1600" dirty="0">
              <a:solidFill>
                <a:schemeClr val="bg1"/>
              </a:solidFill>
              <a:latin typeface="Arial" panose="020B0604020202020204" pitchFamily="34" charset="0"/>
              <a:cs typeface="Arial" panose="020B0604020202020204" pitchFamily="34" charset="0"/>
            </a:endParaRPr>
          </a:p>
          <a:p>
            <a:r>
              <a:rPr lang="en-US" sz="1600" dirty="0">
                <a:solidFill>
                  <a:schemeClr val="bg1"/>
                </a:solidFill>
                <a:latin typeface="Arial" panose="020B0604020202020204" pitchFamily="34" charset="0"/>
                <a:cs typeface="Arial" panose="020B0604020202020204" pitchFamily="34" charset="0"/>
              </a:rPr>
              <a:t>• DevOps culture</a:t>
            </a:r>
          </a:p>
        </p:txBody>
      </p:sp>
      <p:pic>
        <p:nvPicPr>
          <p:cNvPr id="3" name="Picture 2">
            <a:extLst>
              <a:ext uri="{FF2B5EF4-FFF2-40B4-BE49-F238E27FC236}">
                <a16:creationId xmlns:a16="http://schemas.microsoft.com/office/drawing/2014/main" id="{F30D703B-1859-6843-8C48-C28FF123AC12}"/>
              </a:ext>
            </a:extLst>
          </p:cNvPr>
          <p:cNvPicPr>
            <a:picLocks noChangeAspect="1"/>
          </p:cNvPicPr>
          <p:nvPr/>
        </p:nvPicPr>
        <p:blipFill>
          <a:blip r:embed="rId2"/>
          <a:stretch>
            <a:fillRect/>
          </a:stretch>
        </p:blipFill>
        <p:spPr>
          <a:xfrm>
            <a:off x="4966567" y="4510000"/>
            <a:ext cx="3436524" cy="1982804"/>
          </a:xfrm>
          <a:prstGeom prst="rect">
            <a:avLst/>
          </a:prstGeom>
        </p:spPr>
      </p:pic>
      <p:pic>
        <p:nvPicPr>
          <p:cNvPr id="4" name="Picture 3">
            <a:extLst>
              <a:ext uri="{FF2B5EF4-FFF2-40B4-BE49-F238E27FC236}">
                <a16:creationId xmlns:a16="http://schemas.microsoft.com/office/drawing/2014/main" id="{2764D1BE-A03C-5845-8CE6-00FFE46553D6}"/>
              </a:ext>
            </a:extLst>
          </p:cNvPr>
          <p:cNvPicPr>
            <a:picLocks noChangeAspect="1"/>
          </p:cNvPicPr>
          <p:nvPr/>
        </p:nvPicPr>
        <p:blipFill>
          <a:blip r:embed="rId3"/>
          <a:stretch>
            <a:fillRect/>
          </a:stretch>
        </p:blipFill>
        <p:spPr>
          <a:xfrm>
            <a:off x="8694506" y="4558735"/>
            <a:ext cx="3206395" cy="1982805"/>
          </a:xfrm>
          <a:prstGeom prst="rect">
            <a:avLst/>
          </a:prstGeom>
        </p:spPr>
      </p:pic>
      <p:sp>
        <p:nvSpPr>
          <p:cNvPr id="5" name="Rectangle 4">
            <a:extLst>
              <a:ext uri="{FF2B5EF4-FFF2-40B4-BE49-F238E27FC236}">
                <a16:creationId xmlns:a16="http://schemas.microsoft.com/office/drawing/2014/main" id="{7B51E246-27B9-EC40-9A39-1F8F34A21951}"/>
              </a:ext>
            </a:extLst>
          </p:cNvPr>
          <p:cNvSpPr/>
          <p:nvPr/>
        </p:nvSpPr>
        <p:spPr>
          <a:xfrm>
            <a:off x="172995" y="325195"/>
            <a:ext cx="7142205" cy="461665"/>
          </a:xfrm>
          <a:prstGeom prst="rect">
            <a:avLst/>
          </a:prstGeom>
        </p:spPr>
        <p:txBody>
          <a:bodyPr wrap="square">
            <a:spAutoFit/>
          </a:bodyPr>
          <a:lstStyle/>
          <a:p>
            <a:r>
              <a:rPr lang="en-US" b="1" dirty="0">
                <a:solidFill>
                  <a:schemeClr val="bg1"/>
                </a:solidFill>
                <a:latin typeface="Arial"/>
                <a:cs typeface="Arial"/>
              </a:rPr>
              <a:t>2. Need for Container Orchestration</a:t>
            </a:r>
            <a:endParaRPr lang="en-US" b="1" dirty="0"/>
          </a:p>
        </p:txBody>
      </p:sp>
      <p:sp>
        <p:nvSpPr>
          <p:cNvPr id="6" name="Rectangle 5">
            <a:extLst>
              <a:ext uri="{FF2B5EF4-FFF2-40B4-BE49-F238E27FC236}">
                <a16:creationId xmlns:a16="http://schemas.microsoft.com/office/drawing/2014/main" id="{6F617CAA-8A2C-C64C-A358-545353CEC222}"/>
              </a:ext>
            </a:extLst>
          </p:cNvPr>
          <p:cNvSpPr/>
          <p:nvPr/>
        </p:nvSpPr>
        <p:spPr>
          <a:xfrm>
            <a:off x="9033782" y="3679003"/>
            <a:ext cx="2768266" cy="830997"/>
          </a:xfrm>
          <a:prstGeom prst="rect">
            <a:avLst/>
          </a:prstGeom>
        </p:spPr>
        <p:txBody>
          <a:bodyPr wrap="square">
            <a:spAutoFit/>
          </a:bodyPr>
          <a:lstStyle/>
          <a:p>
            <a:r>
              <a:rPr lang="en-US" b="1" dirty="0">
                <a:solidFill>
                  <a:schemeClr val="bg1"/>
                </a:solidFill>
                <a:latin typeface="Arial" panose="020B0604020202020204" pitchFamily="34" charset="0"/>
                <a:cs typeface="Arial" panose="020B0604020202020204" pitchFamily="34" charset="0"/>
              </a:rPr>
              <a:t>Containerized Microservices</a:t>
            </a:r>
            <a:r>
              <a:rPr lang="en-US" dirty="0">
                <a:solidFill>
                  <a:schemeClr val="bg1"/>
                </a:solidFill>
                <a:latin typeface="Arial" panose="020B0604020202020204" pitchFamily="34" charset="0"/>
                <a:cs typeface="Arial" panose="020B0604020202020204" pitchFamily="34" charset="0"/>
              </a:rPr>
              <a:t> </a:t>
            </a:r>
            <a:endParaRPr lang="en-US" dirty="0"/>
          </a:p>
        </p:txBody>
      </p:sp>
      <p:sp>
        <p:nvSpPr>
          <p:cNvPr id="8" name="Rectangle 7">
            <a:extLst>
              <a:ext uri="{FF2B5EF4-FFF2-40B4-BE49-F238E27FC236}">
                <a16:creationId xmlns:a16="http://schemas.microsoft.com/office/drawing/2014/main" id="{00663BF6-A311-734D-92CB-FB3E33B3939A}"/>
              </a:ext>
            </a:extLst>
          </p:cNvPr>
          <p:cNvSpPr/>
          <p:nvPr/>
        </p:nvSpPr>
        <p:spPr>
          <a:xfrm>
            <a:off x="5663719" y="3863670"/>
            <a:ext cx="1720343" cy="461665"/>
          </a:xfrm>
          <a:prstGeom prst="rect">
            <a:avLst/>
          </a:prstGeom>
        </p:spPr>
        <p:txBody>
          <a:bodyPr wrap="none">
            <a:spAutoFit/>
          </a:bodyPr>
          <a:lstStyle/>
          <a:p>
            <a:r>
              <a:rPr lang="en-US" b="1" dirty="0">
                <a:solidFill>
                  <a:schemeClr val="bg1"/>
                </a:solidFill>
                <a:latin typeface="Arial" panose="020B0604020202020204" pitchFamily="34" charset="0"/>
                <a:cs typeface="Arial" panose="020B0604020202020204" pitchFamily="34" charset="0"/>
              </a:rPr>
              <a:t>Monolithic</a:t>
            </a:r>
            <a:endParaRPr lang="en-US" dirty="0"/>
          </a:p>
        </p:txBody>
      </p:sp>
    </p:spTree>
    <p:extLst>
      <p:ext uri="{BB962C8B-B14F-4D97-AF65-F5344CB8AC3E}">
        <p14:creationId xmlns:p14="http://schemas.microsoft.com/office/powerpoint/2010/main" val="2491102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9">
            <a:extLst>
              <a:ext uri="{FF2B5EF4-FFF2-40B4-BE49-F238E27FC236}">
                <a16:creationId xmlns:a16="http://schemas.microsoft.com/office/drawing/2014/main" id="{489728A7-533A-8A41-8022-ECF8C62BDFA0}"/>
              </a:ext>
            </a:extLst>
          </p:cNvPr>
          <p:cNvPicPr>
            <a:picLocks noChangeAspect="1"/>
          </p:cNvPicPr>
          <p:nvPr/>
        </p:nvPicPr>
        <p:blipFill>
          <a:blip r:embed="rId3">
            <a:extLst>
              <a:ext uri="{28A0092B-C50C-407E-A947-70E740481C1C}">
                <a14:useLocalDpi xmlns:a14="http://schemas.microsoft.com/office/drawing/2010/main" val="0"/>
              </a:ext>
            </a:extLst>
          </a:blip>
          <a:srcRect t="19" b="19"/>
          <a:stretch>
            <a:fillRect/>
          </a:stretch>
        </p:blipFill>
        <p:spPr>
          <a:xfrm>
            <a:off x="10495250" y="-1"/>
            <a:ext cx="1693575" cy="1742303"/>
          </a:xfrm>
          <a:prstGeom prst="rect">
            <a:avLst/>
          </a:prstGeom>
        </p:spPr>
      </p:pic>
      <p:sp>
        <p:nvSpPr>
          <p:cNvPr id="3" name="Rectangle 2">
            <a:extLst>
              <a:ext uri="{FF2B5EF4-FFF2-40B4-BE49-F238E27FC236}">
                <a16:creationId xmlns:a16="http://schemas.microsoft.com/office/drawing/2014/main" id="{B1D80EC8-5F63-0647-AA7F-62A15A7A6D4E}"/>
              </a:ext>
            </a:extLst>
          </p:cNvPr>
          <p:cNvSpPr/>
          <p:nvPr/>
        </p:nvSpPr>
        <p:spPr>
          <a:xfrm>
            <a:off x="341868" y="941424"/>
            <a:ext cx="10556791" cy="2616101"/>
          </a:xfrm>
          <a:prstGeom prst="rect">
            <a:avLst/>
          </a:prstGeom>
        </p:spPr>
        <p:txBody>
          <a:bodyPr wrap="square">
            <a:spAutoFit/>
          </a:bodyPr>
          <a:lstStyle/>
          <a:p>
            <a:pPr marL="285750" indent="-285750">
              <a:buFont typeface="Wingdings" pitchFamily="2" charset="2"/>
              <a:buChar char="Ø"/>
            </a:pPr>
            <a:r>
              <a:rPr lang="en-US" sz="1600" dirty="0">
                <a:solidFill>
                  <a:schemeClr val="bg1"/>
                </a:solidFill>
                <a:latin typeface="Arial" panose="020B0604020202020204" pitchFamily="34" charset="0"/>
                <a:cs typeface="Arial" panose="020B0604020202020204" pitchFamily="34" charset="0"/>
              </a:rPr>
              <a:t>Kubernetes</a:t>
            </a:r>
            <a:r>
              <a:rPr lang="en-US" sz="1800" dirty="0">
                <a:solidFill>
                  <a:schemeClr val="bg1"/>
                </a:solidFill>
              </a:rPr>
              <a:t> </a:t>
            </a:r>
            <a:r>
              <a:rPr lang="en-US" sz="1600" dirty="0">
                <a:solidFill>
                  <a:schemeClr val="bg1"/>
                </a:solidFill>
                <a:latin typeface="Arial" panose="020B0604020202020204" pitchFamily="34" charset="0"/>
                <a:cs typeface="Arial" panose="020B0604020202020204" pitchFamily="34" charset="0"/>
              </a:rPr>
              <a:t>is an </a:t>
            </a:r>
            <a:r>
              <a:rPr lang="en-US" sz="1600" dirty="0">
                <a:solidFill>
                  <a:schemeClr val="bg1"/>
                </a:solidFill>
                <a:latin typeface="Arial" panose="020B0604020202020204" pitchFamily="34" charset="0"/>
                <a:cs typeface="Arial" panose="020B0604020202020204" pitchFamily="34" charset="0"/>
                <a:hlinkClick r:id="rId4" tooltip="Open-source software">
                  <a:extLst>
                    <a:ext uri="{A12FA001-AC4F-418D-AE19-62706E023703}">
                      <ahyp:hlinkClr xmlns:ahyp="http://schemas.microsoft.com/office/drawing/2018/hyperlinkcolor" val="tx"/>
                    </a:ext>
                  </a:extLst>
                </a:hlinkClick>
              </a:rPr>
              <a:t>open-source</a:t>
            </a:r>
            <a:r>
              <a:rPr lang="en-US" sz="1600"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hlinkClick r:id="rId5" tooltip="Operating-system-level virtualization">
                  <a:extLst>
                    <a:ext uri="{A12FA001-AC4F-418D-AE19-62706E023703}">
                      <ahyp:hlinkClr xmlns:ahyp="http://schemas.microsoft.com/office/drawing/2018/hyperlinkcolor" val="tx"/>
                    </a:ext>
                  </a:extLst>
                </a:hlinkClick>
              </a:rPr>
              <a:t>container</a:t>
            </a:r>
            <a:r>
              <a:rPr lang="en-US" sz="1600" dirty="0">
                <a:solidFill>
                  <a:schemeClr val="bg1"/>
                </a:solidFill>
                <a:latin typeface="Arial" panose="020B0604020202020204" pitchFamily="34" charset="0"/>
                <a:cs typeface="Arial" panose="020B0604020202020204" pitchFamily="34" charset="0"/>
              </a:rPr>
              <a:t>-</a:t>
            </a:r>
            <a:r>
              <a:rPr lang="en-US" sz="1600" dirty="0">
                <a:solidFill>
                  <a:schemeClr val="bg1"/>
                </a:solidFill>
                <a:latin typeface="Arial" panose="020B0604020202020204" pitchFamily="34" charset="0"/>
                <a:cs typeface="Arial" panose="020B0604020202020204" pitchFamily="34" charset="0"/>
                <a:hlinkClick r:id="rId6" tooltip="Orchestration (computing)">
                  <a:extLst>
                    <a:ext uri="{A12FA001-AC4F-418D-AE19-62706E023703}">
                      <ahyp:hlinkClr xmlns:ahyp="http://schemas.microsoft.com/office/drawing/2018/hyperlinkcolor" val="tx"/>
                    </a:ext>
                  </a:extLst>
                </a:hlinkClick>
              </a:rPr>
              <a:t>orchestration</a:t>
            </a:r>
            <a:r>
              <a:rPr lang="en-US" sz="1600" dirty="0">
                <a:solidFill>
                  <a:schemeClr val="bg1"/>
                </a:solidFill>
                <a:latin typeface="Arial" panose="020B0604020202020204" pitchFamily="34" charset="0"/>
                <a:cs typeface="Arial" panose="020B0604020202020204" pitchFamily="34" charset="0"/>
              </a:rPr>
              <a:t> system for automating </a:t>
            </a:r>
            <a:r>
              <a:rPr lang="en-US" sz="1600" dirty="0">
                <a:solidFill>
                  <a:schemeClr val="bg1"/>
                </a:solidFill>
                <a:latin typeface="Arial" panose="020B0604020202020204" pitchFamily="34" charset="0"/>
                <a:cs typeface="Arial" panose="020B0604020202020204" pitchFamily="34" charset="0"/>
                <a:hlinkClick r:id="rId7" tooltip="Application software">
                  <a:extLst>
                    <a:ext uri="{A12FA001-AC4F-418D-AE19-62706E023703}">
                      <ahyp:hlinkClr xmlns:ahyp="http://schemas.microsoft.com/office/drawing/2018/hyperlinkcolor" val="tx"/>
                    </a:ext>
                  </a:extLst>
                </a:hlinkClick>
              </a:rPr>
              <a:t>application</a:t>
            </a:r>
            <a:r>
              <a:rPr lang="en-US" sz="1600" dirty="0">
                <a:solidFill>
                  <a:schemeClr val="bg1"/>
                </a:solidFill>
                <a:latin typeface="Arial" panose="020B0604020202020204" pitchFamily="34" charset="0"/>
                <a:cs typeface="Arial" panose="020B0604020202020204" pitchFamily="34" charset="0"/>
              </a:rPr>
              <a:t> deployment, scaling, and management. It was originally designed by Google, and is now maintained by the </a:t>
            </a:r>
            <a:r>
              <a:rPr lang="en-US" sz="1600" dirty="0">
                <a:solidFill>
                  <a:schemeClr val="bg1"/>
                </a:solidFill>
                <a:latin typeface="Arial" panose="020B0604020202020204" pitchFamily="34" charset="0"/>
                <a:cs typeface="Arial" panose="020B0604020202020204" pitchFamily="34" charset="0"/>
                <a:hlinkClick r:id="rId8" tooltip="Cloud Native Computing Foundation">
                  <a:extLst>
                    <a:ext uri="{A12FA001-AC4F-418D-AE19-62706E023703}">
                      <ahyp:hlinkClr xmlns:ahyp="http://schemas.microsoft.com/office/drawing/2018/hyperlinkcolor" val="tx"/>
                    </a:ext>
                  </a:extLst>
                </a:hlinkClick>
              </a:rPr>
              <a:t>Cloud Native Computing Foundation</a:t>
            </a:r>
            <a:r>
              <a:rPr lang="en-US" sz="1600" dirty="0">
                <a:solidFill>
                  <a:schemeClr val="bg1"/>
                </a:solidFill>
                <a:latin typeface="Arial" panose="020B0604020202020204" pitchFamily="34" charset="0"/>
                <a:cs typeface="Arial" panose="020B0604020202020204" pitchFamily="34" charset="0"/>
              </a:rPr>
              <a:t>.</a:t>
            </a:r>
          </a:p>
          <a:p>
            <a:pPr marL="285750" indent="-285750">
              <a:buFont typeface="Wingdings" pitchFamily="2" charset="2"/>
              <a:buChar char="Ø"/>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Wingdings" pitchFamily="2" charset="2"/>
              <a:buChar char="Ø"/>
            </a:pPr>
            <a:r>
              <a:rPr lang="en-US" sz="1600" dirty="0">
                <a:solidFill>
                  <a:schemeClr val="bg1"/>
                </a:solidFill>
                <a:latin typeface="Arial" panose="020B0604020202020204" pitchFamily="34" charset="0"/>
                <a:cs typeface="Arial" panose="020B0604020202020204" pitchFamily="34" charset="0"/>
              </a:rPr>
              <a:t>An infrastructure framework for today</a:t>
            </a:r>
          </a:p>
          <a:p>
            <a:pPr marL="285750" indent="-285750">
              <a:buFont typeface="Wingdings" pitchFamily="2" charset="2"/>
              <a:buChar char="Ø"/>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Wingdings" pitchFamily="2" charset="2"/>
              <a:buChar char="Ø"/>
            </a:pPr>
            <a:r>
              <a:rPr lang="en-US" sz="1600" dirty="0">
                <a:solidFill>
                  <a:schemeClr val="bg1"/>
                </a:solidFill>
                <a:latin typeface="Arial" panose="020B0604020202020204" pitchFamily="34" charset="0"/>
                <a:cs typeface="Arial" panose="020B0604020202020204" pitchFamily="34" charset="0"/>
              </a:rPr>
              <a:t>Kubernetes, is by now the </a:t>
            </a:r>
            <a:r>
              <a:rPr lang="en-US" sz="1600" i="1" dirty="0">
                <a:solidFill>
                  <a:schemeClr val="bg1"/>
                </a:solidFill>
                <a:latin typeface="Arial" panose="020B0604020202020204" pitchFamily="34" charset="0"/>
                <a:cs typeface="Arial" panose="020B0604020202020204" pitchFamily="34" charset="0"/>
              </a:rPr>
              <a:t>de facto</a:t>
            </a:r>
            <a:r>
              <a:rPr lang="en-US" sz="1600" dirty="0">
                <a:solidFill>
                  <a:schemeClr val="bg1"/>
                </a:solidFill>
                <a:latin typeface="Arial" panose="020B0604020202020204" pitchFamily="34" charset="0"/>
                <a:cs typeface="Arial" panose="020B0604020202020204" pitchFamily="34" charset="0"/>
              </a:rPr>
              <a:t> standard for container management.</a:t>
            </a:r>
          </a:p>
          <a:p>
            <a:pPr marL="285750" indent="-285750">
              <a:buFont typeface="Wingdings" pitchFamily="2" charset="2"/>
              <a:buChar char="Ø"/>
            </a:pPr>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800" dirty="0">
              <a:solidFill>
                <a:schemeClr val="bg1"/>
              </a:solidFill>
            </a:endParaRPr>
          </a:p>
        </p:txBody>
      </p:sp>
      <p:sp>
        <p:nvSpPr>
          <p:cNvPr id="7" name="Rectangle 6">
            <a:extLst>
              <a:ext uri="{FF2B5EF4-FFF2-40B4-BE49-F238E27FC236}">
                <a16:creationId xmlns:a16="http://schemas.microsoft.com/office/drawing/2014/main" id="{890705F7-775B-6E4C-A714-FD634C408768}"/>
              </a:ext>
            </a:extLst>
          </p:cNvPr>
          <p:cNvSpPr/>
          <p:nvPr/>
        </p:nvSpPr>
        <p:spPr>
          <a:xfrm>
            <a:off x="341868" y="319122"/>
            <a:ext cx="3329758" cy="461665"/>
          </a:xfrm>
          <a:prstGeom prst="rect">
            <a:avLst/>
          </a:prstGeom>
        </p:spPr>
        <p:txBody>
          <a:bodyPr wrap="none">
            <a:spAutoFit/>
          </a:bodyPr>
          <a:lstStyle/>
          <a:p>
            <a:r>
              <a:rPr lang="en-US" b="1" dirty="0">
                <a:solidFill>
                  <a:schemeClr val="bg1"/>
                </a:solidFill>
                <a:latin typeface="Arial"/>
                <a:cs typeface="Arial"/>
              </a:rPr>
              <a:t>What</a:t>
            </a:r>
            <a:r>
              <a:rPr lang="en-US" b="1" dirty="0">
                <a:solidFill>
                  <a:schemeClr val="tx2"/>
                </a:solidFill>
                <a:latin typeface="Arial"/>
                <a:cs typeface="Arial"/>
              </a:rPr>
              <a:t> </a:t>
            </a:r>
            <a:r>
              <a:rPr lang="en-US" b="1" dirty="0">
                <a:solidFill>
                  <a:schemeClr val="bg1"/>
                </a:solidFill>
                <a:latin typeface="Arial"/>
                <a:cs typeface="Arial"/>
              </a:rPr>
              <a:t>is Kubernetes ?</a:t>
            </a:r>
          </a:p>
        </p:txBody>
      </p:sp>
    </p:spTree>
    <p:extLst>
      <p:ext uri="{BB962C8B-B14F-4D97-AF65-F5344CB8AC3E}">
        <p14:creationId xmlns:p14="http://schemas.microsoft.com/office/powerpoint/2010/main" val="142769277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8" name="Rectangle 7">
            <a:extLst>
              <a:ext uri="{FF2B5EF4-FFF2-40B4-BE49-F238E27FC236}">
                <a16:creationId xmlns:a16="http://schemas.microsoft.com/office/drawing/2014/main" id="{E4B7C946-7162-8441-A398-351D4F414D46}"/>
              </a:ext>
            </a:extLst>
          </p:cNvPr>
          <p:cNvSpPr/>
          <p:nvPr/>
        </p:nvSpPr>
        <p:spPr>
          <a:xfrm>
            <a:off x="130856" y="121336"/>
            <a:ext cx="4193584" cy="461665"/>
          </a:xfrm>
          <a:prstGeom prst="rect">
            <a:avLst/>
          </a:prstGeom>
        </p:spPr>
        <p:txBody>
          <a:bodyPr wrap="none">
            <a:spAutoFit/>
          </a:bodyPr>
          <a:lstStyle/>
          <a:p>
            <a:r>
              <a:rPr lang="en-US" b="1" dirty="0">
                <a:solidFill>
                  <a:schemeClr val="bg1"/>
                </a:solidFill>
                <a:latin typeface="Arial"/>
                <a:cs typeface="Arial"/>
              </a:rPr>
              <a:t>2. Kubernetes Architecture </a:t>
            </a:r>
            <a:endParaRPr lang="en-US" b="1" dirty="0"/>
          </a:p>
        </p:txBody>
      </p:sp>
      <p:pic>
        <p:nvPicPr>
          <p:cNvPr id="10" name="Picture 9">
            <a:extLst>
              <a:ext uri="{FF2B5EF4-FFF2-40B4-BE49-F238E27FC236}">
                <a16:creationId xmlns:a16="http://schemas.microsoft.com/office/drawing/2014/main" id="{19D51F9B-0346-9548-8902-D1C318BD07A7}"/>
              </a:ext>
            </a:extLst>
          </p:cNvPr>
          <p:cNvPicPr>
            <a:picLocks noChangeAspect="1"/>
          </p:cNvPicPr>
          <p:nvPr/>
        </p:nvPicPr>
        <p:blipFill>
          <a:blip r:embed="rId3"/>
          <a:stretch>
            <a:fillRect/>
          </a:stretch>
        </p:blipFill>
        <p:spPr>
          <a:xfrm>
            <a:off x="6330353" y="2733209"/>
            <a:ext cx="5759616" cy="3941805"/>
          </a:xfrm>
          <a:prstGeom prst="rect">
            <a:avLst/>
          </a:prstGeom>
          <a:ln>
            <a:solidFill>
              <a:schemeClr val="bg1"/>
            </a:solidFill>
          </a:ln>
        </p:spPr>
      </p:pic>
      <p:sp>
        <p:nvSpPr>
          <p:cNvPr id="11" name="TextBox 10">
            <a:extLst>
              <a:ext uri="{FF2B5EF4-FFF2-40B4-BE49-F238E27FC236}">
                <a16:creationId xmlns:a16="http://schemas.microsoft.com/office/drawing/2014/main" id="{19DB2BD5-5774-EC48-A467-F6181383291A}"/>
              </a:ext>
            </a:extLst>
          </p:cNvPr>
          <p:cNvSpPr txBox="1"/>
          <p:nvPr/>
        </p:nvSpPr>
        <p:spPr>
          <a:xfrm>
            <a:off x="217353" y="583001"/>
            <a:ext cx="5877059" cy="6986528"/>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Kubernetes </a:t>
            </a:r>
            <a:r>
              <a:rPr lang="en-US" sz="1600" dirty="0">
                <a:solidFill>
                  <a:schemeClr val="bg1"/>
                </a:solidFill>
                <a:latin typeface="Arial" panose="020B0604020202020204" pitchFamily="34" charset="0"/>
                <a:cs typeface="Arial" panose="020B0604020202020204" pitchFamily="34" charset="0"/>
              </a:rPr>
              <a:t>follows a client-server architecture.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Master Components(Control Plane):</a:t>
            </a:r>
          </a:p>
          <a:p>
            <a:r>
              <a:rPr lang="en-US" sz="1600" b="1" u="sng" dirty="0">
                <a:solidFill>
                  <a:schemeClr val="bg1"/>
                </a:solidFill>
                <a:latin typeface="Arial" panose="020B0604020202020204" pitchFamily="34" charset="0"/>
                <a:cs typeface="Arial" panose="020B0604020202020204" pitchFamily="34" charset="0"/>
              </a:rPr>
              <a:t>etcd: </a:t>
            </a:r>
            <a:r>
              <a:rPr lang="en-US" sz="1600" dirty="0">
                <a:solidFill>
                  <a:schemeClr val="bg1"/>
                </a:solidFill>
                <a:latin typeface="Arial" panose="020B0604020202020204" pitchFamily="34" charset="0"/>
                <a:cs typeface="Arial" panose="020B0604020202020204" pitchFamily="34" charset="0"/>
              </a:rPr>
              <a:t>a simple, distributed key value storage which is used to store the </a:t>
            </a:r>
            <a:r>
              <a:rPr lang="en-US"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Kubernetes cluster</a:t>
            </a:r>
            <a:r>
              <a:rPr lang="en-US" sz="1600" dirty="0">
                <a:solidFill>
                  <a:schemeClr val="bg1"/>
                </a:solidFill>
                <a:latin typeface="Arial" panose="020B0604020202020204" pitchFamily="34" charset="0"/>
                <a:cs typeface="Arial" panose="020B0604020202020204" pitchFamily="34" charset="0"/>
              </a:rPr>
              <a:t> data.</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(kube-)apiserver</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Kubernetes API server is the central management entity that receives all REST requests for modifications (to pods, services, replication sets/controllers and others), serving as frontend to the cluster.</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(kube-)controller-manager</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runs a number of distinct controller processes in the background (for example, replication controller).</a:t>
            </a:r>
          </a:p>
          <a:p>
            <a:r>
              <a:rPr lang="en-US" sz="1600" dirty="0">
                <a:solidFill>
                  <a:schemeClr val="bg1"/>
                </a:solidFill>
                <a:latin typeface="Arial" panose="020B0604020202020204" pitchFamily="34" charset="0"/>
                <a:cs typeface="Arial" panose="020B0604020202020204" pitchFamily="34" charset="0"/>
              </a:rPr>
              <a:t>Always evaluating current vs desired state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cloud-controller-manager</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is responsible for managing controller processes with dependencies on the underlying cloud provider (if applicable).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(kube-)scheduler</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Schedules pods to worker nodes.</a:t>
            </a:r>
          </a:p>
          <a:p>
            <a:endParaRPr lang="en-US" sz="1600" dirty="0">
              <a:solidFill>
                <a:schemeClr val="bg1"/>
              </a:solidFill>
              <a:latin typeface="Arial" panose="020B0604020202020204" pitchFamily="34" charset="0"/>
              <a:cs typeface="Arial" panose="020B0604020202020204" pitchFamily="34" charset="0"/>
            </a:endParaRPr>
          </a:p>
          <a:p>
            <a:endParaRPr lang="en-US" sz="1600" dirty="0">
              <a:solidFill>
                <a:schemeClr val="bg1"/>
              </a:solidFill>
              <a:latin typeface="Arial" panose="020B0604020202020204" pitchFamily="34" charset="0"/>
              <a:cs typeface="Arial" panose="020B0604020202020204" pitchFamily="34" charset="0"/>
            </a:endParaRPr>
          </a:p>
          <a:p>
            <a:endParaRPr lang="en-US" sz="1600" b="1" dirty="0">
              <a:solidFill>
                <a:schemeClr val="bg1"/>
              </a:solidFill>
              <a:latin typeface="Arial" panose="020B0604020202020204" pitchFamily="34" charset="0"/>
              <a:cs typeface="Arial" panose="020B0604020202020204" pitchFamily="34" charset="0"/>
            </a:endParaRPr>
          </a:p>
          <a:p>
            <a:endParaRPr lang="en-US" sz="1600" b="1" dirty="0">
              <a:solidFill>
                <a:schemeClr val="bg1"/>
              </a:solidFill>
              <a:latin typeface="Arial" panose="020B0604020202020204" pitchFamily="34" charset="0"/>
              <a:cs typeface="Arial" panose="020B0604020202020204" pitchFamily="34" charset="0"/>
            </a:endParaRPr>
          </a:p>
          <a:p>
            <a:endParaRPr lang="en-US" dirty="0"/>
          </a:p>
          <a:p>
            <a:endParaRPr lang="en-US" dirty="0"/>
          </a:p>
        </p:txBody>
      </p:sp>
      <p:pic>
        <p:nvPicPr>
          <p:cNvPr id="16" name="Picture Placeholder 9">
            <a:extLst>
              <a:ext uri="{FF2B5EF4-FFF2-40B4-BE49-F238E27FC236}">
                <a16:creationId xmlns:a16="http://schemas.microsoft.com/office/drawing/2014/main" id="{2A5701EB-C85C-0541-B4C9-52C8127E423C}"/>
              </a:ext>
            </a:extLst>
          </p:cNvPr>
          <p:cNvPicPr>
            <a:picLocks noChangeAspect="1"/>
          </p:cNvPicPr>
          <p:nvPr/>
        </p:nvPicPr>
        <p:blipFill>
          <a:blip r:embed="rId10">
            <a:extLst>
              <a:ext uri="{28A0092B-C50C-407E-A947-70E740481C1C}">
                <a14:useLocalDpi xmlns:a14="http://schemas.microsoft.com/office/drawing/2010/main" val="0"/>
              </a:ext>
            </a:extLst>
          </a:blip>
          <a:srcRect t="19" b="19"/>
          <a:stretch>
            <a:fillRect/>
          </a:stretch>
        </p:blipFill>
        <p:spPr>
          <a:xfrm>
            <a:off x="10495250" y="-1"/>
            <a:ext cx="1693575" cy="1742303"/>
          </a:xfrm>
          <a:prstGeom prst="rect">
            <a:avLst/>
          </a:prstGeom>
        </p:spPr>
      </p:pic>
      <p:pic>
        <p:nvPicPr>
          <p:cNvPr id="17" name="Picture 16">
            <a:extLst>
              <a:ext uri="{FF2B5EF4-FFF2-40B4-BE49-F238E27FC236}">
                <a16:creationId xmlns:a16="http://schemas.microsoft.com/office/drawing/2014/main" id="{7EDB7AFD-9D74-484C-BDA9-70E3A71F53C9}"/>
              </a:ext>
            </a:extLst>
          </p:cNvPr>
          <p:cNvPicPr>
            <a:picLocks noChangeAspect="1"/>
          </p:cNvPicPr>
          <p:nvPr/>
        </p:nvPicPr>
        <p:blipFill>
          <a:blip r:embed="rId11"/>
          <a:stretch>
            <a:fillRect/>
          </a:stretch>
        </p:blipFill>
        <p:spPr>
          <a:xfrm>
            <a:off x="6330353" y="121336"/>
            <a:ext cx="4064000" cy="2235200"/>
          </a:xfrm>
          <a:prstGeom prst="rect">
            <a:avLst/>
          </a:prstGeom>
        </p:spPr>
      </p:pic>
    </p:spTree>
    <p:extLst>
      <p:ext uri="{BB962C8B-B14F-4D97-AF65-F5344CB8AC3E}">
        <p14:creationId xmlns:p14="http://schemas.microsoft.com/office/powerpoint/2010/main" val="422251200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8" name="Rectangle 7">
            <a:extLst>
              <a:ext uri="{FF2B5EF4-FFF2-40B4-BE49-F238E27FC236}">
                <a16:creationId xmlns:a16="http://schemas.microsoft.com/office/drawing/2014/main" id="{E4B7C946-7162-8441-A398-351D4F414D46}"/>
              </a:ext>
            </a:extLst>
          </p:cNvPr>
          <p:cNvSpPr/>
          <p:nvPr/>
        </p:nvSpPr>
        <p:spPr>
          <a:xfrm>
            <a:off x="130856" y="121336"/>
            <a:ext cx="5591402" cy="461665"/>
          </a:xfrm>
          <a:prstGeom prst="rect">
            <a:avLst/>
          </a:prstGeom>
        </p:spPr>
        <p:txBody>
          <a:bodyPr wrap="none">
            <a:spAutoFit/>
          </a:bodyPr>
          <a:lstStyle/>
          <a:p>
            <a:r>
              <a:rPr lang="en-US" b="1" dirty="0">
                <a:solidFill>
                  <a:schemeClr val="bg1"/>
                </a:solidFill>
                <a:latin typeface="Arial"/>
                <a:cs typeface="Arial"/>
              </a:rPr>
              <a:t>3. Kubernetes Architecture . . .</a:t>
            </a:r>
            <a:r>
              <a:rPr lang="en-US" b="1" dirty="0" err="1">
                <a:solidFill>
                  <a:schemeClr val="bg1"/>
                </a:solidFill>
                <a:latin typeface="Arial"/>
                <a:cs typeface="Arial"/>
              </a:rPr>
              <a:t>Contd</a:t>
            </a:r>
            <a:r>
              <a:rPr lang="en-US" b="1" dirty="0">
                <a:solidFill>
                  <a:schemeClr val="bg1"/>
                </a:solidFill>
                <a:latin typeface="Arial"/>
                <a:cs typeface="Arial"/>
              </a:rPr>
              <a:t> </a:t>
            </a:r>
            <a:endParaRPr lang="en-US" b="1" dirty="0"/>
          </a:p>
        </p:txBody>
      </p:sp>
      <p:pic>
        <p:nvPicPr>
          <p:cNvPr id="10" name="Picture 9">
            <a:extLst>
              <a:ext uri="{FF2B5EF4-FFF2-40B4-BE49-F238E27FC236}">
                <a16:creationId xmlns:a16="http://schemas.microsoft.com/office/drawing/2014/main" id="{19D51F9B-0346-9548-8902-D1C318BD07A7}"/>
              </a:ext>
            </a:extLst>
          </p:cNvPr>
          <p:cNvPicPr>
            <a:picLocks noChangeAspect="1"/>
          </p:cNvPicPr>
          <p:nvPr/>
        </p:nvPicPr>
        <p:blipFill>
          <a:blip r:embed="rId3"/>
          <a:stretch>
            <a:fillRect/>
          </a:stretch>
        </p:blipFill>
        <p:spPr>
          <a:xfrm>
            <a:off x="5939611" y="2581121"/>
            <a:ext cx="6249214" cy="4276879"/>
          </a:xfrm>
          <a:prstGeom prst="rect">
            <a:avLst/>
          </a:prstGeom>
          <a:ln>
            <a:solidFill>
              <a:schemeClr val="bg1"/>
            </a:solidFill>
          </a:ln>
        </p:spPr>
      </p:pic>
      <p:sp>
        <p:nvSpPr>
          <p:cNvPr id="11" name="TextBox 10">
            <a:extLst>
              <a:ext uri="{FF2B5EF4-FFF2-40B4-BE49-F238E27FC236}">
                <a16:creationId xmlns:a16="http://schemas.microsoft.com/office/drawing/2014/main" id="{19DB2BD5-5774-EC48-A467-F6181383291A}"/>
              </a:ext>
            </a:extLst>
          </p:cNvPr>
          <p:cNvSpPr txBox="1"/>
          <p:nvPr/>
        </p:nvSpPr>
        <p:spPr>
          <a:xfrm>
            <a:off x="217353" y="718406"/>
            <a:ext cx="5877059" cy="3293209"/>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Kubernetes </a:t>
            </a:r>
            <a:r>
              <a:rPr lang="en-US" sz="1600" dirty="0">
                <a:solidFill>
                  <a:schemeClr val="bg1"/>
                </a:solidFill>
                <a:latin typeface="Arial" panose="020B0604020202020204" pitchFamily="34" charset="0"/>
                <a:cs typeface="Arial" panose="020B0604020202020204" pitchFamily="34" charset="0"/>
              </a:rPr>
              <a:t>follows a client-server architecture.</a:t>
            </a:r>
          </a:p>
          <a:p>
            <a:endParaRPr lang="en-US" sz="1600"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rPr>
              <a:t>Worker node (control plane) components</a:t>
            </a:r>
          </a:p>
          <a:p>
            <a:endParaRPr lang="en-US" sz="1600" b="1" dirty="0">
              <a:solidFill>
                <a:schemeClr val="bg1"/>
              </a:solidFill>
              <a:latin typeface="Arial" panose="020B0604020202020204" pitchFamily="34" charset="0"/>
              <a:cs typeface="Arial" panose="020B0604020202020204" pitchFamily="34" charset="0"/>
            </a:endParaRPr>
          </a:p>
          <a:p>
            <a:r>
              <a:rPr lang="en-US" sz="1600" b="1"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kubelet</a:t>
            </a:r>
            <a:r>
              <a:rPr lang="en-US" sz="1600" dirty="0">
                <a:solidFill>
                  <a:schemeClr val="bg1"/>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 </a:t>
            </a:r>
            <a:r>
              <a:rPr lang="en-US" sz="1600" dirty="0">
                <a:solidFill>
                  <a:schemeClr val="bg1"/>
                </a:solidFill>
                <a:latin typeface="Arial" panose="020B0604020202020204" pitchFamily="34" charset="0"/>
                <a:cs typeface="Arial" panose="020B0604020202020204" pitchFamily="34" charset="0"/>
              </a:rPr>
              <a:t>- </a:t>
            </a:r>
            <a:r>
              <a:rPr lang="en-US" sz="1600" dirty="0" err="1">
                <a:solidFill>
                  <a:schemeClr val="bg1"/>
                </a:solidFill>
                <a:latin typeface="Arial" panose="020B0604020202020204" pitchFamily="34" charset="0"/>
                <a:cs typeface="Arial" panose="020B0604020202020204" pitchFamily="34" charset="0"/>
              </a:rPr>
              <a:t>kubelet</a:t>
            </a:r>
            <a:r>
              <a:rPr lang="en-US" sz="1600" dirty="0">
                <a:solidFill>
                  <a:schemeClr val="bg1"/>
                </a:solidFill>
                <a:latin typeface="Arial" panose="020B0604020202020204" pitchFamily="34" charset="0"/>
                <a:cs typeface="Arial" panose="020B0604020202020204" pitchFamily="34" charset="0"/>
              </a:rPr>
              <a:t>: Acts as a conduit between the API server and the node.</a:t>
            </a:r>
          </a:p>
          <a:p>
            <a:br>
              <a:rPr lang="en-US" sz="1600" dirty="0"/>
            </a:br>
            <a:r>
              <a:rPr lang="en-US" sz="1600" b="1" dirty="0">
                <a:solidFill>
                  <a:schemeClr val="bg1"/>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kube-proxy</a:t>
            </a:r>
            <a:r>
              <a:rPr lang="en-US" sz="1600" b="1"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 Manages IP translation, routing and exposes services to the external world.</a:t>
            </a:r>
            <a:endParaRPr lang="en-US" sz="1600" b="1" dirty="0">
              <a:solidFill>
                <a:schemeClr val="bg1"/>
              </a:solidFill>
              <a:latin typeface="Arial" panose="020B0604020202020204" pitchFamily="34" charset="0"/>
              <a:cs typeface="Arial" panose="020B0604020202020204" pitchFamily="34" charset="0"/>
            </a:endParaRPr>
          </a:p>
          <a:p>
            <a:endParaRPr lang="en-US" sz="1600" b="1" dirty="0">
              <a:solidFill>
                <a:schemeClr val="bg1"/>
              </a:solidFill>
              <a:latin typeface="Arial" panose="020B0604020202020204" pitchFamily="34" charset="0"/>
              <a:cs typeface="Arial" panose="020B0604020202020204" pitchFamily="34" charset="0"/>
            </a:endParaRPr>
          </a:p>
          <a:p>
            <a:endParaRPr lang="en-US" dirty="0"/>
          </a:p>
          <a:p>
            <a:endParaRPr lang="en-US" dirty="0"/>
          </a:p>
        </p:txBody>
      </p:sp>
      <p:pic>
        <p:nvPicPr>
          <p:cNvPr id="6" name="Picture Placeholder 9">
            <a:extLst>
              <a:ext uri="{FF2B5EF4-FFF2-40B4-BE49-F238E27FC236}">
                <a16:creationId xmlns:a16="http://schemas.microsoft.com/office/drawing/2014/main" id="{260FDD94-1C64-A94B-AE06-C4AABED9D701}"/>
              </a:ext>
            </a:extLst>
          </p:cNvPr>
          <p:cNvPicPr>
            <a:picLocks noChangeAspect="1"/>
          </p:cNvPicPr>
          <p:nvPr/>
        </p:nvPicPr>
        <p:blipFill>
          <a:blip r:embed="rId7">
            <a:extLst>
              <a:ext uri="{28A0092B-C50C-407E-A947-70E740481C1C}">
                <a14:useLocalDpi xmlns:a14="http://schemas.microsoft.com/office/drawing/2010/main" val="0"/>
              </a:ext>
            </a:extLst>
          </a:blip>
          <a:srcRect t="19" b="19"/>
          <a:stretch>
            <a:fillRect/>
          </a:stretch>
        </p:blipFill>
        <p:spPr>
          <a:xfrm>
            <a:off x="10495250" y="-1"/>
            <a:ext cx="1693575" cy="1742303"/>
          </a:xfrm>
          <a:prstGeom prst="rect">
            <a:avLst/>
          </a:prstGeom>
        </p:spPr>
      </p:pic>
      <p:pic>
        <p:nvPicPr>
          <p:cNvPr id="7" name="Picture 6">
            <a:extLst>
              <a:ext uri="{FF2B5EF4-FFF2-40B4-BE49-F238E27FC236}">
                <a16:creationId xmlns:a16="http://schemas.microsoft.com/office/drawing/2014/main" id="{CAF0BD5B-CA8E-874A-B9AB-647911E585B8}"/>
              </a:ext>
            </a:extLst>
          </p:cNvPr>
          <p:cNvPicPr>
            <a:picLocks noChangeAspect="1"/>
          </p:cNvPicPr>
          <p:nvPr/>
        </p:nvPicPr>
        <p:blipFill>
          <a:blip r:embed="rId8"/>
          <a:stretch>
            <a:fillRect/>
          </a:stretch>
        </p:blipFill>
        <p:spPr>
          <a:xfrm>
            <a:off x="6059096" y="121336"/>
            <a:ext cx="4064000" cy="2235200"/>
          </a:xfrm>
          <a:prstGeom prst="rect">
            <a:avLst/>
          </a:prstGeom>
        </p:spPr>
      </p:pic>
    </p:spTree>
    <p:extLst>
      <p:ext uri="{BB962C8B-B14F-4D97-AF65-F5344CB8AC3E}">
        <p14:creationId xmlns:p14="http://schemas.microsoft.com/office/powerpoint/2010/main" val="13859692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9CE10A1E-8114-5E4F-8072-14D7F59DEEE2}"/>
              </a:ext>
            </a:extLst>
          </p:cNvPr>
          <p:cNvPicPr>
            <a:picLocks noChangeAspect="1"/>
          </p:cNvPicPr>
          <p:nvPr/>
        </p:nvPicPr>
        <p:blipFill>
          <a:blip r:embed="rId3">
            <a:extLst>
              <a:ext uri="{28A0092B-C50C-407E-A947-70E740481C1C}">
                <a14:useLocalDpi xmlns:a14="http://schemas.microsoft.com/office/drawing/2010/main" val="0"/>
              </a:ext>
            </a:extLst>
          </a:blip>
          <a:srcRect t="19" b="19"/>
          <a:stretch>
            <a:fillRect/>
          </a:stretch>
        </p:blipFill>
        <p:spPr>
          <a:xfrm>
            <a:off x="10495250" y="-1"/>
            <a:ext cx="1693575" cy="1742303"/>
          </a:xfrm>
          <a:prstGeom prst="rect">
            <a:avLst/>
          </a:prstGeom>
        </p:spPr>
      </p:pic>
      <p:sp>
        <p:nvSpPr>
          <p:cNvPr id="3" name="Rectangle 2">
            <a:extLst>
              <a:ext uri="{FF2B5EF4-FFF2-40B4-BE49-F238E27FC236}">
                <a16:creationId xmlns:a16="http://schemas.microsoft.com/office/drawing/2014/main" id="{9D074AFD-A7AC-FA46-B4DC-D72F947FA8EC}"/>
              </a:ext>
            </a:extLst>
          </p:cNvPr>
          <p:cNvSpPr/>
          <p:nvPr/>
        </p:nvSpPr>
        <p:spPr>
          <a:xfrm>
            <a:off x="125630" y="957262"/>
            <a:ext cx="10155192" cy="1323439"/>
          </a:xfrm>
          <a:prstGeom prst="rect">
            <a:avLst/>
          </a:prstGeom>
        </p:spPr>
        <p:txBody>
          <a:bodyPr wrap="square">
            <a:spAutoFit/>
          </a:bodyPr>
          <a:lstStyle/>
          <a:p>
            <a:r>
              <a:rPr lang="en-US" sz="1600" b="1" dirty="0">
                <a:solidFill>
                  <a:schemeClr val="bg1"/>
                </a:solidFill>
                <a:latin typeface="medium-content-sans-serif-font"/>
              </a:rPr>
              <a:t>Pod</a:t>
            </a:r>
          </a:p>
          <a:p>
            <a:r>
              <a:rPr lang="en-US" sz="1600" dirty="0">
                <a:solidFill>
                  <a:schemeClr val="bg1"/>
                </a:solidFill>
                <a:latin typeface="medium-content-serif-font"/>
                <a:hlinkClick r:id="rId4">
                  <a:extLst>
                    <a:ext uri="{A12FA001-AC4F-418D-AE19-62706E023703}">
                      <ahyp:hlinkClr xmlns:ahyp="http://schemas.microsoft.com/office/drawing/2018/hyperlinkcolor" val="tx"/>
                    </a:ext>
                  </a:extLst>
                </a:hlinkClick>
              </a:rPr>
              <a:t>A </a:t>
            </a:r>
            <a:r>
              <a:rPr lang="en-US" sz="1600" i="1" dirty="0">
                <a:solidFill>
                  <a:schemeClr val="bg1"/>
                </a:solidFill>
                <a:latin typeface="medium-content-serif-font"/>
                <a:hlinkClick r:id="rId4">
                  <a:extLst>
                    <a:ext uri="{A12FA001-AC4F-418D-AE19-62706E023703}">
                      <ahyp:hlinkClr xmlns:ahyp="http://schemas.microsoft.com/office/drawing/2018/hyperlinkcolor" val="tx"/>
                    </a:ext>
                  </a:extLst>
                </a:hlinkClick>
              </a:rPr>
              <a:t>pod</a:t>
            </a:r>
            <a:r>
              <a:rPr lang="en-US" sz="1600" dirty="0">
                <a:solidFill>
                  <a:schemeClr val="bg1"/>
                </a:solidFill>
                <a:latin typeface="medium-content-serif-font"/>
              </a:rPr>
              <a:t>  (basic unit in Kubernetes)is a group of one or more containers (such as Docker containers), with shared storage/network, and a specification for how to run the containers.</a:t>
            </a:r>
          </a:p>
          <a:p>
            <a:endParaRPr lang="en-US" sz="1600" b="0" i="0" dirty="0">
              <a:solidFill>
                <a:schemeClr val="bg1"/>
              </a:solidFill>
              <a:effectLst/>
              <a:latin typeface="medium-content-serif-font"/>
            </a:endParaRPr>
          </a:p>
          <a:p>
            <a:endParaRPr lang="en-US" sz="1600" b="0" i="0" dirty="0">
              <a:solidFill>
                <a:schemeClr val="bg1"/>
              </a:solidFill>
              <a:effectLst/>
              <a:latin typeface="medium-content-serif-font"/>
            </a:endParaRPr>
          </a:p>
        </p:txBody>
      </p:sp>
      <p:sp>
        <p:nvSpPr>
          <p:cNvPr id="9" name="Rectangle 8">
            <a:extLst>
              <a:ext uri="{FF2B5EF4-FFF2-40B4-BE49-F238E27FC236}">
                <a16:creationId xmlns:a16="http://schemas.microsoft.com/office/drawing/2014/main" id="{22383E89-1F1C-924E-9338-B350BC2147E3}"/>
              </a:ext>
            </a:extLst>
          </p:cNvPr>
          <p:cNvSpPr/>
          <p:nvPr/>
        </p:nvSpPr>
        <p:spPr>
          <a:xfrm>
            <a:off x="125630" y="116943"/>
            <a:ext cx="5790368" cy="492443"/>
          </a:xfrm>
          <a:prstGeom prst="rect">
            <a:avLst/>
          </a:prstGeom>
        </p:spPr>
        <p:txBody>
          <a:bodyPr wrap="none">
            <a:spAutoFit/>
          </a:bodyPr>
          <a:lstStyle/>
          <a:p>
            <a:r>
              <a:rPr lang="en-US" sz="2600" b="1" dirty="0">
                <a:solidFill>
                  <a:schemeClr val="bg1"/>
                </a:solidFill>
                <a:latin typeface="Arial"/>
                <a:cs typeface="Arial"/>
              </a:rPr>
              <a:t>4</a:t>
            </a:r>
            <a:r>
              <a:rPr lang="en-US" sz="2600" dirty="0">
                <a:solidFill>
                  <a:schemeClr val="bg1"/>
                </a:solidFill>
                <a:latin typeface="Arial"/>
                <a:cs typeface="Arial"/>
              </a:rPr>
              <a:t>. </a:t>
            </a:r>
            <a:r>
              <a:rPr lang="en-US" b="1" dirty="0">
                <a:solidFill>
                  <a:schemeClr val="bg1"/>
                </a:solidFill>
                <a:latin typeface="Arial"/>
                <a:cs typeface="Arial"/>
              </a:rPr>
              <a:t>Kubernetes Objects(Core concepts)</a:t>
            </a:r>
          </a:p>
        </p:txBody>
      </p:sp>
      <p:pic>
        <p:nvPicPr>
          <p:cNvPr id="16" name="Picture 15">
            <a:extLst>
              <a:ext uri="{FF2B5EF4-FFF2-40B4-BE49-F238E27FC236}">
                <a16:creationId xmlns:a16="http://schemas.microsoft.com/office/drawing/2014/main" id="{3B9114F5-22CD-B942-B46E-7C294E6FAA4B}"/>
              </a:ext>
            </a:extLst>
          </p:cNvPr>
          <p:cNvPicPr>
            <a:picLocks noChangeAspect="1"/>
          </p:cNvPicPr>
          <p:nvPr/>
        </p:nvPicPr>
        <p:blipFill>
          <a:blip r:embed="rId5"/>
          <a:stretch>
            <a:fillRect/>
          </a:stretch>
        </p:blipFill>
        <p:spPr>
          <a:xfrm>
            <a:off x="5053914" y="2280700"/>
            <a:ext cx="6746789" cy="3452835"/>
          </a:xfrm>
          <a:prstGeom prst="rect">
            <a:avLst/>
          </a:prstGeom>
        </p:spPr>
      </p:pic>
      <p:pic>
        <p:nvPicPr>
          <p:cNvPr id="17" name="Picture 16">
            <a:extLst>
              <a:ext uri="{FF2B5EF4-FFF2-40B4-BE49-F238E27FC236}">
                <a16:creationId xmlns:a16="http://schemas.microsoft.com/office/drawing/2014/main" id="{63F09B76-0D60-8E43-976A-CEFEF7999753}"/>
              </a:ext>
            </a:extLst>
          </p:cNvPr>
          <p:cNvPicPr>
            <a:picLocks noChangeAspect="1"/>
          </p:cNvPicPr>
          <p:nvPr/>
        </p:nvPicPr>
        <p:blipFill>
          <a:blip r:embed="rId6"/>
          <a:stretch>
            <a:fillRect/>
          </a:stretch>
        </p:blipFill>
        <p:spPr>
          <a:xfrm>
            <a:off x="-1309551" y="2290126"/>
            <a:ext cx="7836355" cy="3600805"/>
          </a:xfrm>
          <a:prstGeom prst="rect">
            <a:avLst/>
          </a:prstGeom>
        </p:spPr>
      </p:pic>
    </p:spTree>
    <p:extLst>
      <p:ext uri="{BB962C8B-B14F-4D97-AF65-F5344CB8AC3E}">
        <p14:creationId xmlns:p14="http://schemas.microsoft.com/office/powerpoint/2010/main" val="4217039902"/>
      </p:ext>
    </p:extLst>
  </p:cSld>
  <p:clrMapOvr>
    <a:masterClrMapping/>
  </p:clrMapOvr>
  <p:transition spd="slow">
    <p:push dir="u"/>
  </p:transition>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fault Theme">
  <a:themeElements>
    <a:clrScheme name="Custom 1">
      <a:dk1>
        <a:sysClr val="windowText" lastClr="000000"/>
      </a:dk1>
      <a:lt1>
        <a:sysClr val="window" lastClr="FFFFFF"/>
      </a:lt1>
      <a:dk2>
        <a:srgbClr val="4D4F53"/>
      </a:dk2>
      <a:lt2>
        <a:srgbClr val="00274C"/>
      </a:lt2>
      <a:accent1>
        <a:srgbClr val="C8102E"/>
      </a:accent1>
      <a:accent2>
        <a:srgbClr val="3B6E8E"/>
      </a:accent2>
      <a:accent3>
        <a:srgbClr val="627D77"/>
      </a:accent3>
      <a:accent4>
        <a:srgbClr val="747678"/>
      </a:accent4>
      <a:accent5>
        <a:srgbClr val="592226"/>
      </a:accent5>
      <a:accent6>
        <a:srgbClr val="FDC82F"/>
      </a:accent6>
      <a:hlink>
        <a:srgbClr val="0098DB"/>
      </a:hlink>
      <a:folHlink>
        <a:srgbClr val="59222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algn="ctr">
          <a:noFill/>
          <a:round/>
          <a:headEnd/>
          <a:tailEnd/>
        </a:ln>
      </a:spPr>
      <a:bodyPr rtlCol="0" anchor="ctr"/>
      <a:lstStyle>
        <a:defPPr algn="ctr" eaLnBrk="0" hangingPunct="0">
          <a:defRPr dirty="0" smtClean="0">
            <a:solidFill>
              <a:srgbClr val="FFFFFF"/>
            </a:solidFill>
          </a:defRPr>
        </a:defPPr>
      </a:lstStyle>
    </a:spDef>
    <a:lnDef>
      <a:spPr bwMode="auto">
        <a:noFill/>
        <a:ln w="25400" algn="ctr">
          <a:solidFill>
            <a:schemeClr val="bg2"/>
          </a:solidFill>
          <a:round/>
          <a:headEnd/>
          <a:tailEnd/>
        </a:ln>
      </a:spPr>
      <a:bodyPr/>
      <a:lstStyle/>
    </a:lnDef>
    <a:txDef>
      <a:spPr>
        <a:noFill/>
      </a:spPr>
      <a:bodyPr wrap="none" rtlCol="0">
        <a:spAutoFit/>
      </a:bodyPr>
      <a:lstStyle>
        <a:defPPr>
          <a:defRPr dirty="0" smtClean="0">
            <a:solidFill>
              <a:schemeClr val="tx2"/>
            </a:solidFill>
            <a:latin typeface="Arial"/>
            <a:cs typeface="Arial"/>
          </a:defRPr>
        </a:defPPr>
      </a:lstStyle>
    </a:txDef>
  </a:objectDefaults>
  <a:extraClrSchemeLst/>
  <a:extLst>
    <a:ext uri="{05A4C25C-085E-4340-85A3-A5531E510DB2}">
      <thm15:themeFamily xmlns:thm15="http://schemas.microsoft.com/office/thememl/2012/main" name="MapR Template 2016" id="{D21997B1-4E66-EB49-9893-1A5B2CD9CCDE}" vid="{682D77AB-BEF6-2A49-8128-39DB4C79A48C}"/>
    </a:ext>
  </a:extLst>
</a:theme>
</file>

<file path=ppt/theme/theme2.xml><?xml version="1.0" encoding="utf-8"?>
<a:theme xmlns:a="http://schemas.openxmlformats.org/drawingml/2006/main" name="Circui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5657</TotalTime>
  <Words>1612</Words>
  <Application>Microsoft Macintosh PowerPoint</Application>
  <PresentationFormat>Custom</PresentationFormat>
  <Paragraphs>186</Paragraphs>
  <Slides>23</Slides>
  <Notes>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23</vt:i4>
      </vt:variant>
    </vt:vector>
  </HeadingPairs>
  <TitlesOfParts>
    <vt:vector size="39" baseType="lpstr">
      <vt:lpstr>Arial</vt:lpstr>
      <vt:lpstr>ArialMT</vt:lpstr>
      <vt:lpstr>Calibri</vt:lpstr>
      <vt:lpstr>Consolas</vt:lpstr>
      <vt:lpstr>Courier</vt:lpstr>
      <vt:lpstr>DIN-RegularAlternate</vt:lpstr>
      <vt:lpstr>Georgia</vt:lpstr>
      <vt:lpstr>Lato</vt:lpstr>
      <vt:lpstr>medium-content-sans-serif-font</vt:lpstr>
      <vt:lpstr>medium-content-serif-font</vt:lpstr>
      <vt:lpstr>Open Sans</vt:lpstr>
      <vt:lpstr>Roboto Mono</vt:lpstr>
      <vt:lpstr>Tw Cen MT</vt:lpstr>
      <vt:lpstr>Wingdings</vt:lpstr>
      <vt:lpstr>Default Theme</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Afternoon All</dc:title>
  <dc:creator>Murgod, Akshay</dc:creator>
  <cp:lastModifiedBy>Murgod, Akshay</cp:lastModifiedBy>
  <cp:revision>146</cp:revision>
  <dcterms:created xsi:type="dcterms:W3CDTF">2019-11-18T19:56:59Z</dcterms:created>
  <dcterms:modified xsi:type="dcterms:W3CDTF">2019-11-22T19:20:46Z</dcterms:modified>
</cp:coreProperties>
</file>